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64" r:id="rId3"/>
    <p:sldId id="257" r:id="rId4"/>
    <p:sldId id="259" r:id="rId5"/>
    <p:sldId id="260" r:id="rId6"/>
    <p:sldId id="261" r:id="rId7"/>
    <p:sldId id="262" r:id="rId8"/>
    <p:sldId id="265" r:id="rId9"/>
    <p:sldId id="266" r:id="rId10"/>
    <p:sldId id="268" r:id="rId11"/>
    <p:sldId id="267" r:id="rId12"/>
    <p:sldId id="258" r:id="rId1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FEB1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7" autoAdjust="0"/>
    <p:restoredTop sz="94660"/>
  </p:normalViewPr>
  <p:slideViewPr>
    <p:cSldViewPr snapToGrid="0">
      <p:cViewPr varScale="1">
        <p:scale>
          <a:sx n="92" d="100"/>
          <a:sy n="92" d="100"/>
        </p:scale>
        <p:origin x="-354" y="-10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242851"/>
            <a:ext cx="8968084" cy="275942"/>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11716" y="4243845"/>
            <a:ext cx="3077108" cy="276940"/>
          </a:xfrm>
          <a:prstGeom prst="rect">
            <a:avLst/>
          </a:prstGeom>
        </p:spPr>
      </p:pic>
      <p:sp>
        <p:nvSpPr>
          <p:cNvPr id="9" name="Rectangle 8"/>
          <p:cNvSpPr/>
          <p:nvPr/>
        </p:nvSpPr>
        <p:spPr>
          <a:xfrm>
            <a:off x="0" y="2590078"/>
            <a:ext cx="8968085" cy="1660332"/>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9111715" y="2590078"/>
            <a:ext cx="3077109" cy="166033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80322" y="2733709"/>
            <a:ext cx="8144134" cy="1373070"/>
          </a:xfrm>
        </p:spPr>
        <p:txBody>
          <a:bodyPr anchor="b">
            <a:noAutofit/>
          </a:bodyPr>
          <a:lstStyle>
            <a:lvl1pPr algn="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680322" y="4394039"/>
            <a:ext cx="8144134" cy="1117687"/>
          </a:xfrm>
        </p:spPr>
        <p:txBody>
          <a:bodyPr>
            <a:normAutofit/>
          </a:bodyPr>
          <a:lstStyle>
            <a:lvl1pPr marL="0" indent="0" algn="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8ABE3C1-DBE1-495D-B57B-2849774B866A}" type="datetimeFigureOut">
              <a:rPr lang="en-US" dirty="0"/>
              <a:t>9/29/2016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9255346" y="2750337"/>
            <a:ext cx="1171888" cy="1356442"/>
          </a:xfrm>
        </p:spPr>
        <p:txBody>
          <a:bodyPr/>
          <a:lstStyle/>
          <a:p>
            <a:fld id="{6D22F896-40B5-4ADD-8801-0D06FADFA095}" type="slidenum">
              <a:rPr lang="en-US" dirty="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4711616"/>
            <a:ext cx="9613859" cy="453051"/>
          </a:xfrm>
        </p:spPr>
        <p:txBody>
          <a:bodyPr anchor="b">
            <a:normAutofit/>
          </a:bodyPr>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80322" y="609597"/>
            <a:ext cx="9613859" cy="3589575"/>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19" y="5169583"/>
            <a:ext cx="9613862" cy="6229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46C117F-5CCF-4837-BE5F-2B92066CAFAF}" type="datetimeFigureOut">
              <a:rPr lang="en-US" dirty="0"/>
              <a:t>9/29/2016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309"/>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0" name="Rectangle 9"/>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609597"/>
            <a:ext cx="9613858" cy="3592750"/>
          </a:xfrm>
        </p:spPr>
        <p:txBody>
          <a:bodyPr anchor="ctr"/>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2" y="4711615"/>
            <a:ext cx="9613859" cy="1090789"/>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4EB90BD-B6CE-46B7-997F-7313B992CCDC}" type="datetimeFigureOut">
              <a:rPr lang="en-US" dirty="0"/>
              <a:t>9/29/2016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1161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pic>
        <p:nvPicPr>
          <p:cNvPr id="11" name="Picture 10"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3" name="Picture 12"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4" name="Rectangle 13"/>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127856" y="609598"/>
            <a:ext cx="8718877" cy="3036061"/>
          </a:xfrm>
        </p:spPr>
        <p:txBody>
          <a:bodyPr anchor="ctr"/>
          <a:lstStyle>
            <a:lvl1pPr>
              <a:defRPr sz="32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402288" y="3653379"/>
            <a:ext cx="815657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4" name="Text Placeholder 3"/>
          <p:cNvSpPr>
            <a:spLocks noGrp="1"/>
          </p:cNvSpPr>
          <p:nvPr>
            <p:ph type="body" sz="half" idx="2"/>
          </p:nvPr>
        </p:nvSpPr>
        <p:spPr>
          <a:xfrm>
            <a:off x="680322" y="4711615"/>
            <a:ext cx="9613859" cy="1090789"/>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DB9D11F-B188-461D-B23F-39381795C052}" type="datetimeFigureOut">
              <a:rPr lang="en-US" dirty="0"/>
              <a:t>9/29/2016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
        <p:nvSpPr>
          <p:cNvPr id="16" name="TextBox 15"/>
          <p:cNvSpPr txBox="1"/>
          <p:nvPr/>
        </p:nvSpPr>
        <p:spPr>
          <a:xfrm>
            <a:off x="583572" y="74811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7200" dirty="0">
                <a:solidFill>
                  <a:schemeClr val="tx1"/>
                </a:solidFill>
                <a:effectLst/>
              </a:rPr>
              <a:t>“</a:t>
            </a:r>
          </a:p>
        </p:txBody>
      </p:sp>
      <p:sp>
        <p:nvSpPr>
          <p:cNvPr id="17" name="TextBox 16"/>
          <p:cNvSpPr txBox="1"/>
          <p:nvPr/>
        </p:nvSpPr>
        <p:spPr>
          <a:xfrm>
            <a:off x="9662809" y="30335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72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pic>
        <p:nvPicPr>
          <p:cNvPr id="9" name="Picture 8"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5928628"/>
            <a:ext cx="10437812" cy="321164"/>
          </a:xfrm>
          <a:prstGeom prst="rect">
            <a:avLst/>
          </a:prstGeom>
        </p:spPr>
      </p:pic>
      <p:pic>
        <p:nvPicPr>
          <p:cNvPr id="10" name="Picture 9"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5929622"/>
            <a:ext cx="1602997" cy="144270"/>
          </a:xfrm>
          <a:prstGeom prst="rect">
            <a:avLst/>
          </a:prstGeom>
        </p:spPr>
      </p:pic>
      <p:sp>
        <p:nvSpPr>
          <p:cNvPr id="11" name="Rectangle 10"/>
          <p:cNvSpPr/>
          <p:nvPr/>
        </p:nvSpPr>
        <p:spPr>
          <a:xfrm>
            <a:off x="0" y="4567988"/>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2" name="Rectangle 11"/>
          <p:cNvSpPr/>
          <p:nvPr/>
        </p:nvSpPr>
        <p:spPr>
          <a:xfrm>
            <a:off x="10585827" y="4567988"/>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4711615"/>
            <a:ext cx="9613862" cy="588535"/>
          </a:xfrm>
        </p:spPr>
        <p:txBody>
          <a:bodyPr anchor="b"/>
          <a:lstStyle>
            <a:lvl1pPr>
              <a:defRPr sz="3200"/>
            </a:lvl1pPr>
          </a:lstStyle>
          <a:p>
            <a:r>
              <a:rPr lang="en-US" smtClean="0"/>
              <a:t>Click to edit Master title style</a:t>
            </a:r>
            <a:endParaRPr lang="en-US" dirty="0"/>
          </a:p>
        </p:txBody>
      </p:sp>
      <p:sp>
        <p:nvSpPr>
          <p:cNvPr id="4" name="Text Placeholder 3"/>
          <p:cNvSpPr>
            <a:spLocks noGrp="1"/>
          </p:cNvSpPr>
          <p:nvPr>
            <p:ph type="body" sz="half" idx="2"/>
          </p:nvPr>
        </p:nvSpPr>
        <p:spPr>
          <a:xfrm>
            <a:off x="680320" y="5300149"/>
            <a:ext cx="9613862" cy="50225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2E6D8D9-55A2-4063-B0F3-121F44549695}" type="datetimeFigureOut">
              <a:rPr lang="en-US" dirty="0"/>
              <a:t>9/29/2016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10729455" y="470992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pic>
        <p:nvPicPr>
          <p:cNvPr id="13" name="Picture 12"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4" name="Picture 13"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6" name="Rectangle 15"/>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Rectangle 16"/>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Title 1"/>
          <p:cNvSpPr>
            <a:spLocks noGrp="1"/>
          </p:cNvSpPr>
          <p:nvPr>
            <p:ph type="title"/>
          </p:nvPr>
        </p:nvSpPr>
        <p:spPr>
          <a:xfrm>
            <a:off x="669222" y="753228"/>
            <a:ext cx="9624960" cy="1080938"/>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660946" y="2336873"/>
            <a:ext cx="3070034"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8" name="Text Placeholder 3"/>
          <p:cNvSpPr>
            <a:spLocks noGrp="1"/>
          </p:cNvSpPr>
          <p:nvPr>
            <p:ph type="body" sz="half" idx="15"/>
          </p:nvPr>
        </p:nvSpPr>
        <p:spPr>
          <a:xfrm>
            <a:off x="680322" y="3022673"/>
            <a:ext cx="3049702"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9" name="Text Placeholder 4"/>
          <p:cNvSpPr>
            <a:spLocks noGrp="1"/>
          </p:cNvSpPr>
          <p:nvPr>
            <p:ph type="body" sz="quarter" idx="3"/>
          </p:nvPr>
        </p:nvSpPr>
        <p:spPr>
          <a:xfrm>
            <a:off x="3956025" y="233687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0" name="Text Placeholder 3"/>
          <p:cNvSpPr>
            <a:spLocks noGrp="1"/>
          </p:cNvSpPr>
          <p:nvPr>
            <p:ph type="body" sz="half" idx="16"/>
          </p:nvPr>
        </p:nvSpPr>
        <p:spPr>
          <a:xfrm>
            <a:off x="3945470" y="3022673"/>
            <a:ext cx="3063240"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ext Placeholder 4"/>
          <p:cNvSpPr>
            <a:spLocks noGrp="1"/>
          </p:cNvSpPr>
          <p:nvPr>
            <p:ph type="body" sz="quarter" idx="13"/>
          </p:nvPr>
        </p:nvSpPr>
        <p:spPr>
          <a:xfrm>
            <a:off x="7224156" y="2336873"/>
            <a:ext cx="307002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Text Placeholder 3"/>
          <p:cNvSpPr>
            <a:spLocks noGrp="1"/>
          </p:cNvSpPr>
          <p:nvPr>
            <p:ph type="body" sz="half" idx="17"/>
          </p:nvPr>
        </p:nvSpPr>
        <p:spPr>
          <a:xfrm>
            <a:off x="7224156" y="3022673"/>
            <a:ext cx="3070025" cy="291351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D4B24536-994D-4021-A283-9F449C0DB509}" type="datetimeFigureOut">
              <a:rPr lang="en-US" dirty="0"/>
              <a:t>9/29/2016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0" name="Title 1"/>
          <p:cNvSpPr>
            <a:spLocks noGrp="1"/>
          </p:cNvSpPr>
          <p:nvPr>
            <p:ph type="title"/>
          </p:nvPr>
        </p:nvSpPr>
        <p:spPr>
          <a:xfrm>
            <a:off x="680322" y="753228"/>
            <a:ext cx="9613860" cy="1080938"/>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680318" y="4297503"/>
            <a:ext cx="30497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Picture Placeholder 2"/>
          <p:cNvSpPr>
            <a:spLocks noGrp="1" noChangeAspect="1"/>
          </p:cNvSpPr>
          <p:nvPr>
            <p:ph type="pic" idx="15"/>
          </p:nvPr>
        </p:nvSpPr>
        <p:spPr>
          <a:xfrm>
            <a:off x="680318" y="2336873"/>
            <a:ext cx="30497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1" name="Text Placeholder 3"/>
          <p:cNvSpPr>
            <a:spLocks noGrp="1"/>
          </p:cNvSpPr>
          <p:nvPr>
            <p:ph type="body" sz="half" idx="18"/>
          </p:nvPr>
        </p:nvSpPr>
        <p:spPr>
          <a:xfrm>
            <a:off x="680318" y="4873765"/>
            <a:ext cx="3049705"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4"/>
          <p:cNvSpPr>
            <a:spLocks noGrp="1"/>
          </p:cNvSpPr>
          <p:nvPr>
            <p:ph type="body" sz="quarter" idx="3"/>
          </p:nvPr>
        </p:nvSpPr>
        <p:spPr>
          <a:xfrm>
            <a:off x="3945471" y="4297503"/>
            <a:ext cx="3063240"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3" name="Picture Placeholder 2"/>
          <p:cNvSpPr>
            <a:spLocks noGrp="1" noChangeAspect="1"/>
          </p:cNvSpPr>
          <p:nvPr>
            <p:ph type="pic" idx="21"/>
          </p:nvPr>
        </p:nvSpPr>
        <p:spPr>
          <a:xfrm>
            <a:off x="3945470" y="2336873"/>
            <a:ext cx="3063240"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19"/>
          </p:nvPr>
        </p:nvSpPr>
        <p:spPr>
          <a:xfrm>
            <a:off x="3944117" y="4873764"/>
            <a:ext cx="3067297"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5" name="Text Placeholder 4"/>
          <p:cNvSpPr>
            <a:spLocks noGrp="1"/>
          </p:cNvSpPr>
          <p:nvPr>
            <p:ph type="body" sz="quarter" idx="13"/>
          </p:nvPr>
        </p:nvSpPr>
        <p:spPr>
          <a:xfrm>
            <a:off x="7230678" y="4297503"/>
            <a:ext cx="3063505" cy="576262"/>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6" name="Picture Placeholder 2"/>
          <p:cNvSpPr>
            <a:spLocks noGrp="1" noChangeAspect="1"/>
          </p:cNvSpPr>
          <p:nvPr>
            <p:ph type="pic" idx="22"/>
          </p:nvPr>
        </p:nvSpPr>
        <p:spPr>
          <a:xfrm>
            <a:off x="7230677" y="2336873"/>
            <a:ext cx="3063505"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7" name="Text Placeholder 3"/>
          <p:cNvSpPr>
            <a:spLocks noGrp="1"/>
          </p:cNvSpPr>
          <p:nvPr>
            <p:ph type="body" sz="half" idx="20"/>
          </p:nvPr>
        </p:nvSpPr>
        <p:spPr>
          <a:xfrm>
            <a:off x="7230553" y="4873762"/>
            <a:ext cx="3067563" cy="106242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3" name="Date Placeholder 2"/>
          <p:cNvSpPr>
            <a:spLocks noGrp="1"/>
          </p:cNvSpPr>
          <p:nvPr>
            <p:ph type="dt" sz="half" idx="10"/>
          </p:nvPr>
        </p:nvSpPr>
        <p:spPr/>
        <p:txBody>
          <a:bodyPr/>
          <a:lstStyle/>
          <a:p>
            <a:fld id="{3CBBBB78-C96F-47B7-AB17-D852CA960AC9}" type="datetimeFigureOut">
              <a:rPr lang="en-US" dirty="0"/>
              <a:t>9/29/2016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9" name="Rectangle 8"/>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lvl1pPr algn="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FA3F48C-C7C6-4055-9F49-3777875E72AE}" type="datetimeFigureOut">
              <a:rPr lang="en-US" dirty="0"/>
              <a:t>9/29/2016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rot="5400000">
            <a:off x="8116207" y="1869395"/>
            <a:ext cx="5106988"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rot="5400000">
            <a:off x="9868202" y="5372403"/>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10129231" y="609597"/>
            <a:ext cx="1073802" cy="435376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0322" y="609597"/>
            <a:ext cx="8870004" cy="532658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807126" y="5936187"/>
            <a:ext cx="2743200" cy="365125"/>
          </a:xfrm>
        </p:spPr>
        <p:txBody>
          <a:bodyPr/>
          <a:lstStyle/>
          <a:p>
            <a:fld id="{6178E61D-D431-422C-9764-11DAFE33AB63}" type="datetimeFigureOut">
              <a:rPr lang="en-US" dirty="0"/>
              <a:t>9/29/2016</a:t>
            </a:fld>
            <a:endParaRPr lang="en-US" dirty="0"/>
          </a:p>
        </p:txBody>
      </p:sp>
      <p:sp>
        <p:nvSpPr>
          <p:cNvPr id="5" name="Footer Placeholder 4"/>
          <p:cNvSpPr>
            <a:spLocks noGrp="1"/>
          </p:cNvSpPr>
          <p:nvPr>
            <p:ph type="ftr" sz="quarter" idx="11"/>
          </p:nvPr>
        </p:nvSpPr>
        <p:spPr>
          <a:xfrm>
            <a:off x="680321" y="5936188"/>
            <a:ext cx="6126805" cy="365125"/>
          </a:xfrm>
        </p:spPr>
        <p:txBody>
          <a:bodyPr/>
          <a:lstStyle/>
          <a:p>
            <a:endParaRPr lang="en-US" dirty="0"/>
          </a:p>
        </p:txBody>
      </p:sp>
      <p:sp>
        <p:nvSpPr>
          <p:cNvPr id="6" name="Slide Number Placeholder 5"/>
          <p:cNvSpPr>
            <a:spLocks noGrp="1"/>
          </p:cNvSpPr>
          <p:nvPr>
            <p:ph type="sldNum" sz="quarter" idx="12"/>
          </p:nvPr>
        </p:nvSpPr>
        <p:spPr>
          <a:xfrm>
            <a:off x="10097550" y="5398633"/>
            <a:ext cx="1154151" cy="1090789"/>
          </a:xfrm>
        </p:spPr>
        <p:txBody>
          <a:bodyPr anchor="t"/>
          <a:lstStyle>
            <a:lvl1pPr algn="ctr">
              <a:defRPr/>
            </a:lvl1pPr>
          </a:lstStyle>
          <a:p>
            <a:fld id="{6D22F896-40B5-4ADD-8801-0D06FADFA09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15" name="Picture 14"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6" name="Picture 15"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7" name="Rectangle 16"/>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Rectangle 17"/>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2DE42F4-6EEF-4EF7-8ED4-2208F0F89A08}" type="datetimeFigureOut">
              <a:rPr lang="en-US" dirty="0"/>
              <a:t>9/29/2016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7" name="Picture 6"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4086907"/>
            <a:ext cx="10437812" cy="321164"/>
          </a:xfrm>
          <a:prstGeom prst="rect">
            <a:avLst/>
          </a:prstGeom>
        </p:spPr>
      </p:pic>
      <p:pic>
        <p:nvPicPr>
          <p:cNvPr id="8" name="Picture 7"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4" y="4087901"/>
            <a:ext cx="1602997" cy="144270"/>
          </a:xfrm>
          <a:prstGeom prst="rect">
            <a:avLst/>
          </a:prstGeom>
        </p:spPr>
      </p:pic>
      <p:sp>
        <p:nvSpPr>
          <p:cNvPr id="9" name="Rectangle 8"/>
          <p:cNvSpPr/>
          <p:nvPr/>
        </p:nvSpPr>
        <p:spPr>
          <a:xfrm>
            <a:off x="-2" y="2726267"/>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0585825" y="2726267"/>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2" y="2869895"/>
            <a:ext cx="9613860" cy="1090788"/>
          </a:xfrm>
        </p:spPr>
        <p:txBody>
          <a:bodyPr anchor="ctr">
            <a:normAutofit/>
          </a:bodyPr>
          <a:lstStyle>
            <a:lvl1pPr algn="r">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680322" y="4232171"/>
            <a:ext cx="9613860" cy="1704017"/>
          </a:xfrm>
        </p:spPr>
        <p:txBody>
          <a:bodyPr>
            <a:normAutofit/>
          </a:bodyPr>
          <a:lstStyle>
            <a:lvl1pPr marL="0" indent="0" algn="r">
              <a:buNone/>
              <a:defRPr sz="20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0578ACC-22D6-47C1-A373-4FD133E34F3C}" type="datetimeFigureOut">
              <a:rPr lang="en-US" dirty="0"/>
              <a:t>9/29/2016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729455" y="2869895"/>
            <a:ext cx="1154151" cy="1090789"/>
          </a:xfrm>
        </p:spPr>
        <p:txBody>
          <a:bodyPr/>
          <a:lstStyle/>
          <a:p>
            <a:fld id="{6D22F896-40B5-4ADD-8801-0D06FADFA095}" type="slidenum">
              <a:rPr lang="en-US" dirty="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80320" y="2336873"/>
            <a:ext cx="4698358" cy="35993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594123" y="2336873"/>
            <a:ext cx="4700058" cy="359931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E5A6C69-6797-4E8A-BF37-F2C3751466E9}" type="datetimeFigureOut">
              <a:rPr lang="en-US" dirty="0"/>
              <a:t>9/29/2016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0" name="Picture 9"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11" name="Picture 10"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2" name="Rectangle 11"/>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19" y="753229"/>
            <a:ext cx="9613863" cy="108093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906350" y="2336873"/>
            <a:ext cx="4472327" cy="69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0322" y="3030008"/>
            <a:ext cx="4698355" cy="290617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820154" y="2336873"/>
            <a:ext cx="4474028" cy="69207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594123" y="3030008"/>
            <a:ext cx="4700059" cy="290617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82014A1-A632-4878-A0D3-F52BA7563730}" type="datetimeFigureOut">
              <a:rPr lang="en-US" dirty="0"/>
              <a:t>9/29/2016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6" name="Picture 5"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7" name="Picture 6"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8" name="Rectangle 7"/>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E99F462-093F-4566-844B-4C71F2739DA5}" type="datetimeFigureOut">
              <a:rPr lang="en-US" dirty="0"/>
              <a:t>9/29/2016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5" name="Picture 4" descr="HD-ShadowShor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6" name="Rectangle 5"/>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Date Placeholder 1"/>
          <p:cNvSpPr>
            <a:spLocks noGrp="1"/>
          </p:cNvSpPr>
          <p:nvPr>
            <p:ph type="dt" sz="half" idx="10"/>
          </p:nvPr>
        </p:nvSpPr>
        <p:spPr/>
        <p:txBody>
          <a:bodyPr/>
          <a:lstStyle/>
          <a:p>
            <a:fld id="{3D24A7AC-904D-4781-85BA-7D10C17ED021}" type="datetimeFigureOut">
              <a:rPr lang="en-US" dirty="0"/>
              <a:t>9/29/2016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1" y="753227"/>
            <a:ext cx="9613859" cy="1080940"/>
          </a:xfrm>
        </p:spPr>
        <p:txBody>
          <a:bodyPr anchor="ctr">
            <a:normAutofit/>
          </a:bodyPr>
          <a:lstStyle>
            <a:lvl1pPr>
              <a:defRPr sz="3600"/>
            </a:lvl1pPr>
          </a:lstStyle>
          <a:p>
            <a:r>
              <a:rPr lang="en-US" smtClean="0"/>
              <a:t>Click to edit Master title style</a:t>
            </a:r>
            <a:endParaRPr lang="en-US" dirty="0"/>
          </a:p>
        </p:txBody>
      </p:sp>
      <p:sp>
        <p:nvSpPr>
          <p:cNvPr id="3" name="Content Placeholder 2"/>
          <p:cNvSpPr>
            <a:spLocks noGrp="1"/>
          </p:cNvSpPr>
          <p:nvPr>
            <p:ph idx="1"/>
          </p:nvPr>
        </p:nvSpPr>
        <p:spPr>
          <a:xfrm>
            <a:off x="4685846" y="2336873"/>
            <a:ext cx="5608336" cy="35993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80322" y="2336872"/>
            <a:ext cx="3790078" cy="359931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331444B-B92B-4E27-8C94-BB93EAF5CB18}" type="datetimeFigureOut">
              <a:rPr lang="en-US" dirty="0"/>
              <a:t>9/29/2016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8" name="Picture 7" descr="HD-ShadowLong.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970240"/>
            <a:ext cx="10437812" cy="321164"/>
          </a:xfrm>
          <a:prstGeom prst="rect">
            <a:avLst/>
          </a:prstGeom>
        </p:spPr>
      </p:pic>
      <p:pic>
        <p:nvPicPr>
          <p:cNvPr id="9" name="Picture 8" descr="HD-ShadowShor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85826" y="1971234"/>
            <a:ext cx="1602997" cy="144270"/>
          </a:xfrm>
          <a:prstGeom prst="rect">
            <a:avLst/>
          </a:prstGeom>
        </p:spPr>
      </p:pic>
      <p:sp>
        <p:nvSpPr>
          <p:cNvPr id="10" name="Rectangle 9"/>
          <p:cNvSpPr/>
          <p:nvPr/>
        </p:nvSpPr>
        <p:spPr>
          <a:xfrm>
            <a:off x="0" y="609600"/>
            <a:ext cx="10437812" cy="1368198"/>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Rectangle 10"/>
          <p:cNvSpPr/>
          <p:nvPr/>
        </p:nvSpPr>
        <p:spPr>
          <a:xfrm>
            <a:off x="10585827" y="609600"/>
            <a:ext cx="1602997" cy="13681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680323" y="753228"/>
            <a:ext cx="9613857" cy="1080938"/>
          </a:xfrm>
        </p:spPr>
        <p:txBody>
          <a:bodyPr anchor="ctr">
            <a:normAutofit/>
          </a:bodyPr>
          <a:lstStyle>
            <a:lvl1pPr>
              <a:defRPr sz="36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868333" y="2336874"/>
            <a:ext cx="5425849" cy="3599312"/>
          </a:xfrm>
          <a:noFill/>
          <a:ln>
            <a:noFill/>
          </a:ln>
          <a:effectLst>
            <a:outerShdw blurRad="76200" dist="63500" dir="5040000" algn="tl" rotWithShape="0">
              <a:srgbClr val="000000">
                <a:alpha val="41000"/>
              </a:srgb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0323" y="2336873"/>
            <a:ext cx="3876256" cy="3599315"/>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63EFA5E-FA76-400D-B3DC-F0BA90E6D107}" type="datetimeFigureOut">
              <a:rPr lang="en-US" dirty="0"/>
              <a:t>9/29/2016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6" descr="hashOverlay-FullResolve.png"/>
          <p:cNvPicPr>
            <a:picLocks noChangeAspect="1"/>
          </p:cNvPicPr>
          <p:nvPr/>
        </p:nvPicPr>
        <p:blipFill>
          <a:blip r:embed="rId19">
            <a:alphaModFix amt="10000"/>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680321" y="753228"/>
            <a:ext cx="9613861" cy="108093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0321" y="2336873"/>
            <a:ext cx="9613861" cy="359931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550981" y="5936187"/>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9D6E9DEC-419B-4CC5-A080-3B06BD5A8291}" type="datetimeFigureOut">
              <a:rPr lang="en-US" dirty="0"/>
              <a:t>9/29/2016</a:t>
            </a:fld>
            <a:endParaRPr lang="en-US" dirty="0"/>
          </a:p>
        </p:txBody>
      </p:sp>
      <p:sp>
        <p:nvSpPr>
          <p:cNvPr id="5" name="Footer Placeholder 4"/>
          <p:cNvSpPr>
            <a:spLocks noGrp="1"/>
          </p:cNvSpPr>
          <p:nvPr>
            <p:ph type="ftr" sz="quarter" idx="3"/>
          </p:nvPr>
        </p:nvSpPr>
        <p:spPr>
          <a:xfrm>
            <a:off x="680321" y="5936188"/>
            <a:ext cx="687066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10729455" y="753227"/>
            <a:ext cx="1154151" cy="1090789"/>
          </a:xfrm>
          <a:prstGeom prst="rect">
            <a:avLst/>
          </a:prstGeom>
        </p:spPr>
        <p:txBody>
          <a:bodyPr vert="horz" lIns="91440" tIns="45720" rIns="91440" bIns="45720" rtlCol="0" anchor="ctr"/>
          <a:lstStyle>
            <a:lvl1pPr algn="l">
              <a:defRPr sz="3600">
                <a:solidFill>
                  <a:schemeClr val="tx1">
                    <a:tint val="75000"/>
                  </a:schemeClr>
                </a:solidFill>
              </a:defRPr>
            </a:lvl1pPr>
          </a:lstStyle>
          <a:p>
            <a:fld id="{6D22F896-40B5-4ADD-8801-0D06FADFA09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60" r:id="rId10"/>
    <p:sldLayoutId id="2147483661" r:id="rId11"/>
    <p:sldLayoutId id="2147483666" r:id="rId12"/>
    <p:sldLayoutId id="2147483663" r:id="rId13"/>
    <p:sldLayoutId id="2147483667" r:id="rId14"/>
    <p:sldLayoutId id="2147483668" r:id="rId15"/>
    <p:sldLayoutId id="2147483658" r:id="rId16"/>
    <p:sldLayoutId id="2147483659" r:id="rId17"/>
  </p:sldLayoutIdLs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smtClean="0"/>
              <a:t>IB Physics: Chapter 1</a:t>
            </a:r>
            <a:endParaRPr lang="en-CA" dirty="0"/>
          </a:p>
        </p:txBody>
      </p:sp>
      <p:sp>
        <p:nvSpPr>
          <p:cNvPr id="3" name="Subtitle 2"/>
          <p:cNvSpPr>
            <a:spLocks noGrp="1"/>
          </p:cNvSpPr>
          <p:nvPr>
            <p:ph type="subTitle" idx="1"/>
          </p:nvPr>
        </p:nvSpPr>
        <p:spPr/>
        <p:txBody>
          <a:bodyPr/>
          <a:lstStyle/>
          <a:p>
            <a:r>
              <a:rPr lang="en-CA" dirty="0" smtClean="0"/>
              <a:t>Lesson 3: SI units and prefixes</a:t>
            </a:r>
            <a:endParaRPr lang="en-CA" dirty="0"/>
          </a:p>
        </p:txBody>
      </p:sp>
    </p:spTree>
    <p:extLst>
      <p:ext uri="{BB962C8B-B14F-4D97-AF65-F5344CB8AC3E}">
        <p14:creationId xmlns:p14="http://schemas.microsoft.com/office/powerpoint/2010/main" val="2726295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Prefixes</a:t>
            </a:r>
            <a:endParaRPr lang="en-US" dirty="0"/>
          </a:p>
        </p:txBody>
      </p:sp>
      <p:sp>
        <p:nvSpPr>
          <p:cNvPr id="3" name="Content Placeholder 2"/>
          <p:cNvSpPr>
            <a:spLocks noGrp="1"/>
          </p:cNvSpPr>
          <p:nvPr>
            <p:ph idx="1"/>
          </p:nvPr>
        </p:nvSpPr>
        <p:spPr/>
        <p:txBody>
          <a:bodyPr/>
          <a:lstStyle/>
          <a:p>
            <a:pPr marL="0" indent="0">
              <a:buNone/>
            </a:pPr>
            <a:r>
              <a:rPr lang="en-US" dirty="0" smtClean="0"/>
              <a:t>We also add Prefixes to units to indicate an order of magnitude.</a:t>
            </a:r>
          </a:p>
          <a:p>
            <a:r>
              <a:rPr lang="en-US" dirty="0" err="1" smtClean="0"/>
              <a:t>Eg</a:t>
            </a:r>
            <a:r>
              <a:rPr lang="en-US" dirty="0" smtClean="0"/>
              <a:t> 7 km  the “k” is a prefix on the meter and indicates “kilo” which means 1000 (or 10</a:t>
            </a:r>
            <a:r>
              <a:rPr lang="en-US" baseline="30000" dirty="0" smtClean="0"/>
              <a:t>3</a:t>
            </a:r>
            <a:r>
              <a:rPr lang="en-US" dirty="0" smtClean="0"/>
              <a:t>)</a:t>
            </a:r>
          </a:p>
          <a:p>
            <a:r>
              <a:rPr lang="en-US" dirty="0" smtClean="0"/>
              <a:t>So 7km is 7x10</a:t>
            </a:r>
            <a:r>
              <a:rPr lang="en-US" baseline="30000" dirty="0" smtClean="0"/>
              <a:t>3</a:t>
            </a:r>
            <a:r>
              <a:rPr lang="en-US" dirty="0" smtClean="0"/>
              <a:t> </a:t>
            </a:r>
            <a:r>
              <a:rPr lang="en-US" dirty="0" err="1" smtClean="0"/>
              <a:t>metres</a:t>
            </a:r>
            <a:r>
              <a:rPr lang="en-US" dirty="0" smtClean="0"/>
              <a:t> or 7000 m</a:t>
            </a:r>
            <a:endParaRPr lang="en-US" dirty="0"/>
          </a:p>
        </p:txBody>
      </p:sp>
    </p:spTree>
    <p:extLst>
      <p:ext uri="{BB962C8B-B14F-4D97-AF65-F5344CB8AC3E}">
        <p14:creationId xmlns:p14="http://schemas.microsoft.com/office/powerpoint/2010/main" val="2719896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Prefixes</a:t>
            </a:r>
            <a:endParaRPr lang="en-US" dirty="0"/>
          </a:p>
        </p:txBody>
      </p:sp>
      <p:sp>
        <p:nvSpPr>
          <p:cNvPr id="3" name="Content Placeholder 2"/>
          <p:cNvSpPr>
            <a:spLocks noGrp="1"/>
          </p:cNvSpPr>
          <p:nvPr>
            <p:ph idx="1"/>
          </p:nvPr>
        </p:nvSpPr>
        <p:spPr/>
        <p:txBody>
          <a:bodyPr/>
          <a:lstStyle/>
          <a:p>
            <a:endParaRPr lang="en-US" dirty="0"/>
          </a:p>
        </p:txBody>
      </p:sp>
      <p:sp>
        <p:nvSpPr>
          <p:cNvPr id="4" name="Rectangle 3"/>
          <p:cNvSpPr/>
          <p:nvPr/>
        </p:nvSpPr>
        <p:spPr>
          <a:xfrm>
            <a:off x="4312358" y="1162756"/>
            <a:ext cx="7292620" cy="505742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5" name="Group 230"/>
          <p:cNvGraphicFramePr>
            <a:graphicFrameLocks/>
          </p:cNvGraphicFramePr>
          <p:nvPr>
            <p:extLst>
              <p:ext uri="{D42A27DB-BD31-4B8C-83A1-F6EECF244321}">
                <p14:modId xmlns:p14="http://schemas.microsoft.com/office/powerpoint/2010/main" val="1675816975"/>
              </p:ext>
            </p:extLst>
          </p:nvPr>
        </p:nvGraphicFramePr>
        <p:xfrm>
          <a:off x="4549423" y="1371600"/>
          <a:ext cx="6745111" cy="4754808"/>
        </p:xfrm>
        <a:graphic>
          <a:graphicData uri="http://schemas.openxmlformats.org/drawingml/2006/table">
            <a:tbl>
              <a:tblPr/>
              <a:tblGrid>
                <a:gridCol w="3120134"/>
                <a:gridCol w="1306345"/>
                <a:gridCol w="2318632"/>
              </a:tblGrid>
              <a:tr h="332969">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0000"/>
                          </a:solidFill>
                          <a:effectLst/>
                          <a:latin typeface="Arial" charset="0"/>
                          <a:cs typeface="Arial" charset="0"/>
                        </a:rPr>
                        <a:t>Prefix</a:t>
                      </a:r>
                      <a:endParaRPr kumimoji="0" lang="en-US" sz="2000" b="0" i="0" u="none" strike="noStrike" cap="none" normalizeH="0" baseline="0" dirty="0" smtClean="0">
                        <a:ln>
                          <a:noFill/>
                        </a:ln>
                        <a:solidFill>
                          <a:srgbClr val="FF0000"/>
                        </a:solidFill>
                        <a:effectLst/>
                        <a:latin typeface="Arial" charset="0"/>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FF0000"/>
                          </a:solidFill>
                          <a:effectLst/>
                          <a:latin typeface="Arial" charset="0"/>
                          <a:cs typeface="Arial" charset="0"/>
                        </a:rPr>
                        <a:t>Symbol</a:t>
                      </a:r>
                      <a:endParaRPr kumimoji="0" lang="en-US" sz="2000" b="0" i="0" u="none" strike="noStrike" cap="none" normalizeH="0" baseline="0" smtClean="0">
                        <a:ln>
                          <a:noFill/>
                        </a:ln>
                        <a:solidFill>
                          <a:srgbClr val="FF0000"/>
                        </a:solidFill>
                        <a:effectLst/>
                        <a:latin typeface="Arial" charset="0"/>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rgbClr val="FF0000"/>
                          </a:solidFill>
                          <a:effectLst/>
                          <a:latin typeface="Arial" charset="0"/>
                          <a:cs typeface="Arial" charset="0"/>
                        </a:rPr>
                        <a:t>Factor</a:t>
                      </a:r>
                      <a:endParaRPr kumimoji="0" lang="en-US" sz="2000" b="0" i="0" u="none" strike="noStrike" cap="none" normalizeH="0" baseline="0" smtClean="0">
                        <a:ln>
                          <a:noFill/>
                        </a:ln>
                        <a:solidFill>
                          <a:srgbClr val="FF0000"/>
                        </a:solidFill>
                        <a:effectLst/>
                        <a:latin typeface="Arial" charset="0"/>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969">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000" b="0" i="0" u="none" strike="noStrike" cap="none" normalizeH="0" baseline="0" dirty="0" err="1" smtClean="0">
                          <a:ln>
                            <a:noFill/>
                          </a:ln>
                          <a:solidFill>
                            <a:schemeClr val="bg1"/>
                          </a:solidFill>
                          <a:effectLst/>
                          <a:latin typeface="Arial" charset="0"/>
                          <a:cs typeface="Arial" charset="0"/>
                        </a:rPr>
                        <a:t>tera</a:t>
                      </a:r>
                      <a:endParaRPr kumimoji="0" lang="en-US" sz="2000" b="0" i="0" u="none" strike="noStrike" cap="none" normalizeH="0" baseline="0" dirty="0" smtClean="0">
                        <a:ln>
                          <a:noFill/>
                        </a:ln>
                        <a:solidFill>
                          <a:schemeClr val="bg1"/>
                        </a:solidFill>
                        <a:effectLst/>
                        <a:latin typeface="Arial" charset="0"/>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bg1"/>
                        </a:solidFill>
                        <a:effectLst/>
                        <a:latin typeface="Arial" charset="0"/>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bg1"/>
                        </a:solidFill>
                        <a:effectLst/>
                        <a:latin typeface="Arial" charset="0"/>
                      </a:endParaRPr>
                    </a:p>
                  </a:txBody>
                  <a:tcPr marT="45717" marB="457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969">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000" b="0" i="0" u="none" strike="noStrike" cap="none" normalizeH="0" baseline="0" dirty="0" err="1" smtClean="0">
                          <a:ln>
                            <a:noFill/>
                          </a:ln>
                          <a:solidFill>
                            <a:schemeClr val="bg1"/>
                          </a:solidFill>
                          <a:effectLst/>
                          <a:latin typeface="Arial" charset="0"/>
                          <a:cs typeface="Arial" charset="0"/>
                        </a:rPr>
                        <a:t>giga</a:t>
                      </a:r>
                      <a:endParaRPr kumimoji="0" lang="en-US" sz="2000" b="0" i="0" u="none" strike="noStrike" cap="none" normalizeH="0" baseline="0" dirty="0" smtClean="0">
                        <a:ln>
                          <a:noFill/>
                        </a:ln>
                        <a:solidFill>
                          <a:schemeClr val="bg1"/>
                        </a:solidFill>
                        <a:effectLst/>
                        <a:latin typeface="Arial" charset="0"/>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dirty="0"/>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a:p>
                  </a:txBody>
                  <a:tcPr marT="45717" marB="457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969">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bg1"/>
                          </a:solidFill>
                          <a:effectLst/>
                          <a:latin typeface="Arial" charset="0"/>
                          <a:cs typeface="Arial" charset="0"/>
                        </a:rPr>
                        <a:t>mega</a:t>
                      </a:r>
                      <a:endParaRPr kumimoji="0" lang="en-US" sz="2000" b="0" i="0" u="none" strike="noStrike" cap="none" normalizeH="0" baseline="0" dirty="0" smtClean="0">
                        <a:ln>
                          <a:noFill/>
                        </a:ln>
                        <a:solidFill>
                          <a:schemeClr val="bg1"/>
                        </a:solidFill>
                        <a:effectLst/>
                        <a:latin typeface="Arial" charset="0"/>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a:p>
                  </a:txBody>
                  <a:tcPr marT="45717" marB="457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969">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bg1"/>
                          </a:solidFill>
                          <a:effectLst/>
                          <a:latin typeface="Arial" charset="0"/>
                          <a:cs typeface="Arial" charset="0"/>
                        </a:rPr>
                        <a:t>kilo</a:t>
                      </a:r>
                      <a:endParaRPr kumimoji="0" lang="en-US" sz="2000" b="0" i="0" u="none" strike="noStrike" cap="none" normalizeH="0" baseline="0" dirty="0" smtClean="0">
                        <a:ln>
                          <a:noFill/>
                        </a:ln>
                        <a:solidFill>
                          <a:schemeClr val="bg1"/>
                        </a:solidFill>
                        <a:effectLst/>
                        <a:latin typeface="Arial" charset="0"/>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dirty="0"/>
                    </a:p>
                  </a:txBody>
                  <a:tcPr marT="45717" marB="457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969">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bg1"/>
                          </a:solidFill>
                          <a:effectLst/>
                          <a:latin typeface="Arial" charset="0"/>
                          <a:cs typeface="Arial" charset="0"/>
                        </a:rPr>
                        <a:t>-</a:t>
                      </a:r>
                      <a:endParaRPr kumimoji="0" lang="en-US" sz="2000" b="0" i="0" u="none" strike="noStrike" cap="none" normalizeH="0" baseline="0" smtClean="0">
                        <a:ln>
                          <a:noFill/>
                        </a:ln>
                        <a:solidFill>
                          <a:schemeClr val="bg1"/>
                        </a:solidFill>
                        <a:effectLst/>
                        <a:latin typeface="Arial" charset="0"/>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dirty="0"/>
                    </a:p>
                  </a:txBody>
                  <a:tcPr marT="45717" marB="457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969">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bg1"/>
                          </a:solidFill>
                          <a:effectLst/>
                          <a:latin typeface="Arial" charset="0"/>
                          <a:cs typeface="Arial" charset="0"/>
                        </a:rPr>
                        <a:t>centi</a:t>
                      </a:r>
                      <a:endParaRPr kumimoji="0" lang="en-US" sz="2000" b="0" i="0" u="none" strike="noStrike" cap="none" normalizeH="0" baseline="0" smtClean="0">
                        <a:ln>
                          <a:noFill/>
                        </a:ln>
                        <a:solidFill>
                          <a:schemeClr val="bg1"/>
                        </a:solidFill>
                        <a:effectLst/>
                        <a:latin typeface="Arial" charset="0"/>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a:p>
                  </a:txBody>
                  <a:tcPr marT="45717" marB="457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969">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bg1"/>
                          </a:solidFill>
                          <a:effectLst/>
                          <a:latin typeface="Arial" charset="0"/>
                          <a:cs typeface="Arial" charset="0"/>
                        </a:rPr>
                        <a:t>milli</a:t>
                      </a:r>
                      <a:endParaRPr kumimoji="0" lang="en-US" sz="2000" b="0" i="0" u="none" strike="noStrike" cap="none" normalizeH="0" baseline="0" smtClean="0">
                        <a:ln>
                          <a:noFill/>
                        </a:ln>
                        <a:solidFill>
                          <a:schemeClr val="bg1"/>
                        </a:solidFill>
                        <a:effectLst/>
                        <a:latin typeface="Arial" charset="0"/>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a:p>
                  </a:txBody>
                  <a:tcPr marT="45717" marB="457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969">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bg1"/>
                          </a:solidFill>
                          <a:effectLst/>
                          <a:latin typeface="Arial" charset="0"/>
                          <a:cs typeface="Arial" charset="0"/>
                        </a:rPr>
                        <a:t>micro</a:t>
                      </a:r>
                      <a:endParaRPr kumimoji="0" lang="en-US" sz="2000" b="0" i="0" u="none" strike="noStrike" cap="none" normalizeH="0" baseline="0" smtClean="0">
                        <a:ln>
                          <a:noFill/>
                        </a:ln>
                        <a:solidFill>
                          <a:schemeClr val="bg1"/>
                        </a:solidFill>
                        <a:effectLst/>
                        <a:latin typeface="Arial" charset="0"/>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a:p>
                  </a:txBody>
                  <a:tcPr marT="45717" marB="457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969">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bg1"/>
                          </a:solidFill>
                          <a:effectLst/>
                          <a:latin typeface="Arial" charset="0"/>
                          <a:cs typeface="Arial" charset="0"/>
                        </a:rPr>
                        <a:t>nano</a:t>
                      </a:r>
                      <a:endParaRPr kumimoji="0" lang="en-US" sz="2000" b="0" i="0" u="none" strike="noStrike" cap="none" normalizeH="0" baseline="0" smtClean="0">
                        <a:ln>
                          <a:noFill/>
                        </a:ln>
                        <a:solidFill>
                          <a:schemeClr val="bg1"/>
                        </a:solidFill>
                        <a:effectLst/>
                        <a:latin typeface="Arial" charset="0"/>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a:p>
                  </a:txBody>
                  <a:tcPr marT="45717" marB="457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969">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bg1"/>
                          </a:solidFill>
                          <a:effectLst/>
                          <a:latin typeface="Arial" charset="0"/>
                          <a:cs typeface="Arial" charset="0"/>
                        </a:rPr>
                        <a:t>pico</a:t>
                      </a:r>
                      <a:endParaRPr kumimoji="0" lang="en-US" sz="2000" b="0" i="0" u="none" strike="noStrike" cap="none" normalizeH="0" baseline="0" smtClean="0">
                        <a:ln>
                          <a:noFill/>
                        </a:ln>
                        <a:solidFill>
                          <a:schemeClr val="bg1"/>
                        </a:solidFill>
                        <a:effectLst/>
                        <a:latin typeface="Arial" charset="0"/>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dirty="0"/>
                    </a:p>
                  </a:txBody>
                  <a:tcPr marT="45717" marB="457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2969">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2000" b="0" i="0" u="none" strike="noStrike" cap="none" normalizeH="0" baseline="0" smtClean="0">
                          <a:ln>
                            <a:noFill/>
                          </a:ln>
                          <a:solidFill>
                            <a:schemeClr val="bg1"/>
                          </a:solidFill>
                          <a:effectLst/>
                          <a:latin typeface="Arial" charset="0"/>
                          <a:cs typeface="Arial" charset="0"/>
                        </a:rPr>
                        <a:t>femto</a:t>
                      </a:r>
                      <a:endParaRPr kumimoji="0" lang="en-US" sz="2000" b="0" i="0" u="none" strike="noStrike" cap="none" normalizeH="0" baseline="0" smtClean="0">
                        <a:ln>
                          <a:noFill/>
                        </a:ln>
                        <a:solidFill>
                          <a:schemeClr val="bg1"/>
                        </a:solidFill>
                        <a:effectLst/>
                        <a:latin typeface="Arial" charset="0"/>
                      </a:endParaRPr>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a:p>
                  </a:txBody>
                  <a:tcPr marT="45717" marB="45717"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endParaRPr lang="en-US" dirty="0"/>
                    </a:p>
                  </a:txBody>
                  <a:tcPr marT="45717" marB="45717"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6" name="TextBox 5"/>
          <p:cNvSpPr txBox="1"/>
          <p:nvPr/>
        </p:nvSpPr>
        <p:spPr>
          <a:xfrm>
            <a:off x="8181238" y="1794933"/>
            <a:ext cx="325730" cy="369332"/>
          </a:xfrm>
          <a:prstGeom prst="rect">
            <a:avLst/>
          </a:prstGeom>
          <a:noFill/>
        </p:spPr>
        <p:txBody>
          <a:bodyPr wrap="none" rtlCol="0">
            <a:spAutoFit/>
          </a:bodyPr>
          <a:lstStyle/>
          <a:p>
            <a:pPr lvl="0" algn="ctr" defTabSz="914400" fontAlgn="ctr">
              <a:spcBef>
                <a:spcPct val="0"/>
              </a:spcBef>
              <a:spcAft>
                <a:spcPct val="0"/>
              </a:spcAft>
            </a:pPr>
            <a:r>
              <a:rPr lang="en-US" dirty="0">
                <a:solidFill>
                  <a:schemeClr val="bg1"/>
                </a:solidFill>
                <a:latin typeface="Arial" charset="0"/>
                <a:cs typeface="Arial" charset="0"/>
              </a:rPr>
              <a:t>T</a:t>
            </a:r>
            <a:endParaRPr lang="en-US" dirty="0">
              <a:solidFill>
                <a:schemeClr val="bg1"/>
              </a:solidFill>
              <a:latin typeface="Arial" charset="0"/>
            </a:endParaRPr>
          </a:p>
        </p:txBody>
      </p:sp>
      <p:sp>
        <p:nvSpPr>
          <p:cNvPr id="8" name="TextBox 7"/>
          <p:cNvSpPr txBox="1"/>
          <p:nvPr/>
        </p:nvSpPr>
        <p:spPr>
          <a:xfrm>
            <a:off x="9843764" y="1784654"/>
            <a:ext cx="611065" cy="646331"/>
          </a:xfrm>
          <a:prstGeom prst="rect">
            <a:avLst/>
          </a:prstGeom>
          <a:noFill/>
        </p:spPr>
        <p:txBody>
          <a:bodyPr wrap="none" rtlCol="0">
            <a:spAutoFit/>
          </a:bodyPr>
          <a:lstStyle/>
          <a:p>
            <a:pPr lvl="0"/>
            <a:r>
              <a:rPr lang="en-US" dirty="0">
                <a:solidFill>
                  <a:schemeClr val="bg1"/>
                </a:solidFill>
                <a:latin typeface="Arial" charset="0"/>
                <a:cs typeface="Arial" charset="0"/>
              </a:rPr>
              <a:t>10</a:t>
            </a:r>
            <a:r>
              <a:rPr lang="en-US" baseline="30000" dirty="0">
                <a:solidFill>
                  <a:schemeClr val="bg1"/>
                </a:solidFill>
                <a:latin typeface="Arial" charset="0"/>
                <a:cs typeface="Arial" charset="0"/>
              </a:rPr>
              <a:t>12</a:t>
            </a:r>
            <a:endParaRPr lang="en-US" dirty="0">
              <a:solidFill>
                <a:schemeClr val="bg1"/>
              </a:solidFill>
              <a:latin typeface="Arial" charset="0"/>
            </a:endParaRPr>
          </a:p>
          <a:p>
            <a:endParaRPr lang="en-US" dirty="0"/>
          </a:p>
        </p:txBody>
      </p:sp>
      <p:sp>
        <p:nvSpPr>
          <p:cNvPr id="9" name="TextBox 8"/>
          <p:cNvSpPr txBox="1"/>
          <p:nvPr/>
        </p:nvSpPr>
        <p:spPr>
          <a:xfrm>
            <a:off x="8178934" y="2173113"/>
            <a:ext cx="364203" cy="369332"/>
          </a:xfrm>
          <a:prstGeom prst="rect">
            <a:avLst/>
          </a:prstGeom>
          <a:noFill/>
        </p:spPr>
        <p:txBody>
          <a:bodyPr wrap="none" rtlCol="0">
            <a:spAutoFit/>
          </a:bodyPr>
          <a:lstStyle/>
          <a:p>
            <a:pPr lvl="0" algn="ctr" defTabSz="914400" fontAlgn="ctr">
              <a:spcBef>
                <a:spcPct val="0"/>
              </a:spcBef>
              <a:spcAft>
                <a:spcPct val="0"/>
              </a:spcAft>
            </a:pPr>
            <a:r>
              <a:rPr lang="en-US" dirty="0" smtClean="0">
                <a:solidFill>
                  <a:schemeClr val="bg1"/>
                </a:solidFill>
                <a:latin typeface="Arial" charset="0"/>
                <a:cs typeface="Arial" charset="0"/>
              </a:rPr>
              <a:t>G</a:t>
            </a:r>
            <a:endParaRPr lang="en-US" dirty="0">
              <a:solidFill>
                <a:schemeClr val="bg1"/>
              </a:solidFill>
              <a:latin typeface="Arial" charset="0"/>
            </a:endParaRPr>
          </a:p>
        </p:txBody>
      </p:sp>
      <p:sp>
        <p:nvSpPr>
          <p:cNvPr id="10" name="TextBox 9"/>
          <p:cNvSpPr txBox="1"/>
          <p:nvPr/>
        </p:nvSpPr>
        <p:spPr>
          <a:xfrm>
            <a:off x="9860696" y="2162834"/>
            <a:ext cx="526106" cy="646331"/>
          </a:xfrm>
          <a:prstGeom prst="rect">
            <a:avLst/>
          </a:prstGeom>
          <a:noFill/>
        </p:spPr>
        <p:txBody>
          <a:bodyPr wrap="none" rtlCol="0">
            <a:spAutoFit/>
          </a:bodyPr>
          <a:lstStyle/>
          <a:p>
            <a:pPr lvl="0"/>
            <a:r>
              <a:rPr lang="en-US" dirty="0" smtClean="0">
                <a:solidFill>
                  <a:schemeClr val="bg1"/>
                </a:solidFill>
                <a:latin typeface="Arial" charset="0"/>
                <a:cs typeface="Arial" charset="0"/>
              </a:rPr>
              <a:t>10</a:t>
            </a:r>
            <a:r>
              <a:rPr lang="en-US" baseline="30000" dirty="0" smtClean="0">
                <a:solidFill>
                  <a:schemeClr val="bg1"/>
                </a:solidFill>
                <a:latin typeface="Arial" charset="0"/>
                <a:cs typeface="Arial" charset="0"/>
              </a:rPr>
              <a:t>9</a:t>
            </a:r>
            <a:endParaRPr lang="en-US" baseline="30000" dirty="0">
              <a:solidFill>
                <a:schemeClr val="bg1"/>
              </a:solidFill>
              <a:latin typeface="Arial" charset="0"/>
            </a:endParaRPr>
          </a:p>
          <a:p>
            <a:endParaRPr lang="en-US" dirty="0"/>
          </a:p>
        </p:txBody>
      </p:sp>
      <p:sp>
        <p:nvSpPr>
          <p:cNvPr id="11" name="TextBox 10"/>
          <p:cNvSpPr txBox="1"/>
          <p:nvPr/>
        </p:nvSpPr>
        <p:spPr>
          <a:xfrm>
            <a:off x="8161233" y="2590806"/>
            <a:ext cx="377027" cy="369332"/>
          </a:xfrm>
          <a:prstGeom prst="rect">
            <a:avLst/>
          </a:prstGeom>
          <a:noFill/>
        </p:spPr>
        <p:txBody>
          <a:bodyPr wrap="none" rtlCol="0">
            <a:spAutoFit/>
          </a:bodyPr>
          <a:lstStyle/>
          <a:p>
            <a:pPr lvl="0" algn="ctr" defTabSz="914400" fontAlgn="ctr">
              <a:spcBef>
                <a:spcPct val="0"/>
              </a:spcBef>
              <a:spcAft>
                <a:spcPct val="0"/>
              </a:spcAft>
            </a:pPr>
            <a:r>
              <a:rPr lang="en-US" dirty="0" smtClean="0">
                <a:solidFill>
                  <a:schemeClr val="bg1"/>
                </a:solidFill>
                <a:latin typeface="Arial" charset="0"/>
                <a:cs typeface="Arial" charset="0"/>
              </a:rPr>
              <a:t>M</a:t>
            </a:r>
            <a:endParaRPr lang="en-US" dirty="0">
              <a:solidFill>
                <a:schemeClr val="bg1"/>
              </a:solidFill>
              <a:latin typeface="Arial" charset="0"/>
            </a:endParaRPr>
          </a:p>
        </p:txBody>
      </p:sp>
      <p:sp>
        <p:nvSpPr>
          <p:cNvPr id="12" name="TextBox 11"/>
          <p:cNvSpPr txBox="1"/>
          <p:nvPr/>
        </p:nvSpPr>
        <p:spPr>
          <a:xfrm>
            <a:off x="9849407" y="2580527"/>
            <a:ext cx="526106" cy="646331"/>
          </a:xfrm>
          <a:prstGeom prst="rect">
            <a:avLst/>
          </a:prstGeom>
          <a:noFill/>
        </p:spPr>
        <p:txBody>
          <a:bodyPr wrap="none" rtlCol="0">
            <a:spAutoFit/>
          </a:bodyPr>
          <a:lstStyle/>
          <a:p>
            <a:pPr lvl="0"/>
            <a:r>
              <a:rPr lang="en-US" dirty="0" smtClean="0">
                <a:solidFill>
                  <a:schemeClr val="bg1"/>
                </a:solidFill>
                <a:latin typeface="Arial" charset="0"/>
                <a:cs typeface="Arial" charset="0"/>
              </a:rPr>
              <a:t>10</a:t>
            </a:r>
            <a:r>
              <a:rPr lang="en-US" baseline="30000" dirty="0" smtClean="0">
                <a:solidFill>
                  <a:schemeClr val="bg1"/>
                </a:solidFill>
                <a:latin typeface="Arial" charset="0"/>
                <a:cs typeface="Arial" charset="0"/>
              </a:rPr>
              <a:t>6</a:t>
            </a:r>
            <a:endParaRPr lang="en-US" dirty="0">
              <a:solidFill>
                <a:schemeClr val="bg1"/>
              </a:solidFill>
              <a:latin typeface="Arial" charset="0"/>
            </a:endParaRPr>
          </a:p>
          <a:p>
            <a:endParaRPr lang="en-US" dirty="0"/>
          </a:p>
        </p:txBody>
      </p:sp>
      <p:sp>
        <p:nvSpPr>
          <p:cNvPr id="13" name="TextBox 12"/>
          <p:cNvSpPr txBox="1"/>
          <p:nvPr/>
        </p:nvSpPr>
        <p:spPr>
          <a:xfrm>
            <a:off x="8194059" y="2968986"/>
            <a:ext cx="300082" cy="369332"/>
          </a:xfrm>
          <a:prstGeom prst="rect">
            <a:avLst/>
          </a:prstGeom>
          <a:noFill/>
        </p:spPr>
        <p:txBody>
          <a:bodyPr wrap="none" rtlCol="0">
            <a:spAutoFit/>
          </a:bodyPr>
          <a:lstStyle/>
          <a:p>
            <a:pPr lvl="0" algn="ctr" defTabSz="914400" fontAlgn="ctr">
              <a:spcBef>
                <a:spcPct val="0"/>
              </a:spcBef>
              <a:spcAft>
                <a:spcPct val="0"/>
              </a:spcAft>
            </a:pPr>
            <a:r>
              <a:rPr lang="en-US" dirty="0" smtClean="0">
                <a:solidFill>
                  <a:schemeClr val="bg1"/>
                </a:solidFill>
                <a:latin typeface="Arial" charset="0"/>
                <a:cs typeface="Arial" charset="0"/>
              </a:rPr>
              <a:t>k</a:t>
            </a:r>
            <a:endParaRPr lang="en-US" dirty="0">
              <a:solidFill>
                <a:schemeClr val="bg1"/>
              </a:solidFill>
              <a:latin typeface="Arial" charset="0"/>
            </a:endParaRPr>
          </a:p>
        </p:txBody>
      </p:sp>
      <p:sp>
        <p:nvSpPr>
          <p:cNvPr id="14" name="TextBox 13"/>
          <p:cNvSpPr txBox="1"/>
          <p:nvPr/>
        </p:nvSpPr>
        <p:spPr>
          <a:xfrm>
            <a:off x="9843761" y="2958707"/>
            <a:ext cx="526106" cy="646331"/>
          </a:xfrm>
          <a:prstGeom prst="rect">
            <a:avLst/>
          </a:prstGeom>
          <a:noFill/>
        </p:spPr>
        <p:txBody>
          <a:bodyPr wrap="none" rtlCol="0">
            <a:spAutoFit/>
          </a:bodyPr>
          <a:lstStyle/>
          <a:p>
            <a:pPr lvl="0"/>
            <a:r>
              <a:rPr lang="en-US" dirty="0" smtClean="0">
                <a:solidFill>
                  <a:schemeClr val="bg1"/>
                </a:solidFill>
                <a:latin typeface="Arial" charset="0"/>
                <a:cs typeface="Arial" charset="0"/>
              </a:rPr>
              <a:t>10</a:t>
            </a:r>
            <a:r>
              <a:rPr lang="en-US" baseline="30000" dirty="0" smtClean="0">
                <a:solidFill>
                  <a:schemeClr val="bg1"/>
                </a:solidFill>
                <a:latin typeface="Arial" charset="0"/>
                <a:cs typeface="Arial" charset="0"/>
              </a:rPr>
              <a:t>3</a:t>
            </a:r>
            <a:endParaRPr lang="en-US" dirty="0">
              <a:solidFill>
                <a:schemeClr val="bg1"/>
              </a:solidFill>
              <a:latin typeface="Arial" charset="0"/>
            </a:endParaRPr>
          </a:p>
          <a:p>
            <a:endParaRPr lang="en-US" dirty="0"/>
          </a:p>
        </p:txBody>
      </p:sp>
      <p:sp>
        <p:nvSpPr>
          <p:cNvPr id="15" name="TextBox 14"/>
          <p:cNvSpPr txBox="1"/>
          <p:nvPr/>
        </p:nvSpPr>
        <p:spPr>
          <a:xfrm>
            <a:off x="8186881" y="3821307"/>
            <a:ext cx="325730" cy="369332"/>
          </a:xfrm>
          <a:prstGeom prst="rect">
            <a:avLst/>
          </a:prstGeom>
          <a:noFill/>
        </p:spPr>
        <p:txBody>
          <a:bodyPr wrap="none" rtlCol="0">
            <a:spAutoFit/>
          </a:bodyPr>
          <a:lstStyle/>
          <a:p>
            <a:pPr lvl="0" algn="ctr" defTabSz="914400" fontAlgn="ctr">
              <a:spcBef>
                <a:spcPct val="0"/>
              </a:spcBef>
              <a:spcAft>
                <a:spcPct val="0"/>
              </a:spcAft>
            </a:pPr>
            <a:r>
              <a:rPr lang="en-US" dirty="0">
                <a:solidFill>
                  <a:schemeClr val="bg1"/>
                </a:solidFill>
                <a:latin typeface="Arial" charset="0"/>
                <a:cs typeface="Arial" charset="0"/>
              </a:rPr>
              <a:t>T</a:t>
            </a:r>
            <a:endParaRPr lang="en-US" dirty="0">
              <a:solidFill>
                <a:schemeClr val="bg1"/>
              </a:solidFill>
              <a:latin typeface="Arial" charset="0"/>
            </a:endParaRPr>
          </a:p>
        </p:txBody>
      </p:sp>
      <p:sp>
        <p:nvSpPr>
          <p:cNvPr id="16" name="TextBox 15"/>
          <p:cNvSpPr txBox="1"/>
          <p:nvPr/>
        </p:nvSpPr>
        <p:spPr>
          <a:xfrm>
            <a:off x="9849407" y="3811028"/>
            <a:ext cx="577402" cy="646331"/>
          </a:xfrm>
          <a:prstGeom prst="rect">
            <a:avLst/>
          </a:prstGeom>
          <a:noFill/>
        </p:spPr>
        <p:txBody>
          <a:bodyPr wrap="none" rtlCol="0">
            <a:spAutoFit/>
          </a:bodyPr>
          <a:lstStyle/>
          <a:p>
            <a:pPr lvl="0"/>
            <a:r>
              <a:rPr lang="en-US" dirty="0" smtClean="0">
                <a:solidFill>
                  <a:schemeClr val="bg1"/>
                </a:solidFill>
                <a:latin typeface="Arial" charset="0"/>
                <a:cs typeface="Arial" charset="0"/>
              </a:rPr>
              <a:t>10</a:t>
            </a:r>
            <a:r>
              <a:rPr lang="en-US" baseline="30000" dirty="0" smtClean="0">
                <a:solidFill>
                  <a:schemeClr val="bg1"/>
                </a:solidFill>
                <a:latin typeface="Arial" charset="0"/>
                <a:cs typeface="Arial" charset="0"/>
              </a:rPr>
              <a:t>-2</a:t>
            </a:r>
            <a:endParaRPr lang="en-US" dirty="0">
              <a:solidFill>
                <a:schemeClr val="bg1"/>
              </a:solidFill>
              <a:latin typeface="Arial" charset="0"/>
            </a:endParaRPr>
          </a:p>
          <a:p>
            <a:endParaRPr lang="en-US" dirty="0"/>
          </a:p>
        </p:txBody>
      </p:sp>
      <p:sp>
        <p:nvSpPr>
          <p:cNvPr id="17" name="TextBox 16"/>
          <p:cNvSpPr txBox="1"/>
          <p:nvPr/>
        </p:nvSpPr>
        <p:spPr>
          <a:xfrm>
            <a:off x="8203813" y="4199487"/>
            <a:ext cx="325730" cy="369332"/>
          </a:xfrm>
          <a:prstGeom prst="rect">
            <a:avLst/>
          </a:prstGeom>
          <a:noFill/>
        </p:spPr>
        <p:txBody>
          <a:bodyPr wrap="none" rtlCol="0">
            <a:spAutoFit/>
          </a:bodyPr>
          <a:lstStyle/>
          <a:p>
            <a:pPr lvl="0" algn="ctr" defTabSz="914400" fontAlgn="ctr">
              <a:spcBef>
                <a:spcPct val="0"/>
              </a:spcBef>
              <a:spcAft>
                <a:spcPct val="0"/>
              </a:spcAft>
            </a:pPr>
            <a:r>
              <a:rPr lang="en-US" dirty="0">
                <a:solidFill>
                  <a:schemeClr val="bg1"/>
                </a:solidFill>
                <a:latin typeface="Arial" charset="0"/>
                <a:cs typeface="Arial" charset="0"/>
              </a:rPr>
              <a:t>T</a:t>
            </a:r>
            <a:endParaRPr lang="en-US" dirty="0">
              <a:solidFill>
                <a:schemeClr val="bg1"/>
              </a:solidFill>
              <a:latin typeface="Arial" charset="0"/>
            </a:endParaRPr>
          </a:p>
        </p:txBody>
      </p:sp>
      <p:sp>
        <p:nvSpPr>
          <p:cNvPr id="18" name="TextBox 17"/>
          <p:cNvSpPr txBox="1"/>
          <p:nvPr/>
        </p:nvSpPr>
        <p:spPr>
          <a:xfrm>
            <a:off x="9866339" y="4189208"/>
            <a:ext cx="577402" cy="646331"/>
          </a:xfrm>
          <a:prstGeom prst="rect">
            <a:avLst/>
          </a:prstGeom>
          <a:noFill/>
        </p:spPr>
        <p:txBody>
          <a:bodyPr wrap="none" rtlCol="0">
            <a:spAutoFit/>
          </a:bodyPr>
          <a:lstStyle/>
          <a:p>
            <a:pPr lvl="0"/>
            <a:r>
              <a:rPr lang="en-US" dirty="0" smtClean="0">
                <a:solidFill>
                  <a:schemeClr val="bg1"/>
                </a:solidFill>
                <a:latin typeface="Arial" charset="0"/>
                <a:cs typeface="Arial" charset="0"/>
              </a:rPr>
              <a:t>10</a:t>
            </a:r>
            <a:r>
              <a:rPr lang="en-US" baseline="30000" dirty="0" smtClean="0">
                <a:solidFill>
                  <a:schemeClr val="bg1"/>
                </a:solidFill>
                <a:latin typeface="Arial" charset="0"/>
                <a:cs typeface="Arial" charset="0"/>
              </a:rPr>
              <a:t>-3</a:t>
            </a:r>
            <a:endParaRPr lang="en-US" dirty="0">
              <a:solidFill>
                <a:schemeClr val="bg1"/>
              </a:solidFill>
              <a:latin typeface="Arial" charset="0"/>
            </a:endParaRPr>
          </a:p>
          <a:p>
            <a:endParaRPr lang="en-US" dirty="0"/>
          </a:p>
        </p:txBody>
      </p:sp>
      <p:sp>
        <p:nvSpPr>
          <p:cNvPr id="19" name="TextBox 18"/>
          <p:cNvSpPr txBox="1"/>
          <p:nvPr/>
        </p:nvSpPr>
        <p:spPr>
          <a:xfrm>
            <a:off x="8192524" y="4617180"/>
            <a:ext cx="325730" cy="369332"/>
          </a:xfrm>
          <a:prstGeom prst="rect">
            <a:avLst/>
          </a:prstGeom>
          <a:noFill/>
        </p:spPr>
        <p:txBody>
          <a:bodyPr wrap="none" rtlCol="0">
            <a:spAutoFit/>
          </a:bodyPr>
          <a:lstStyle/>
          <a:p>
            <a:pPr lvl="0" algn="ctr" defTabSz="914400" fontAlgn="ctr">
              <a:spcBef>
                <a:spcPct val="0"/>
              </a:spcBef>
              <a:spcAft>
                <a:spcPct val="0"/>
              </a:spcAft>
            </a:pPr>
            <a:r>
              <a:rPr lang="en-US" dirty="0">
                <a:solidFill>
                  <a:schemeClr val="bg1"/>
                </a:solidFill>
                <a:latin typeface="Arial" charset="0"/>
                <a:cs typeface="Arial" charset="0"/>
              </a:rPr>
              <a:t>T</a:t>
            </a:r>
            <a:endParaRPr lang="en-US" dirty="0">
              <a:solidFill>
                <a:schemeClr val="bg1"/>
              </a:solidFill>
              <a:latin typeface="Arial" charset="0"/>
            </a:endParaRPr>
          </a:p>
        </p:txBody>
      </p:sp>
      <p:sp>
        <p:nvSpPr>
          <p:cNvPr id="20" name="TextBox 19"/>
          <p:cNvSpPr txBox="1"/>
          <p:nvPr/>
        </p:nvSpPr>
        <p:spPr>
          <a:xfrm>
            <a:off x="9855050" y="4606901"/>
            <a:ext cx="577402" cy="646331"/>
          </a:xfrm>
          <a:prstGeom prst="rect">
            <a:avLst/>
          </a:prstGeom>
          <a:noFill/>
        </p:spPr>
        <p:txBody>
          <a:bodyPr wrap="none" rtlCol="0">
            <a:spAutoFit/>
          </a:bodyPr>
          <a:lstStyle/>
          <a:p>
            <a:pPr lvl="0"/>
            <a:r>
              <a:rPr lang="en-US" dirty="0" smtClean="0">
                <a:solidFill>
                  <a:schemeClr val="bg1"/>
                </a:solidFill>
                <a:latin typeface="Arial" charset="0"/>
                <a:cs typeface="Arial" charset="0"/>
              </a:rPr>
              <a:t>10</a:t>
            </a:r>
            <a:r>
              <a:rPr lang="en-US" baseline="30000" dirty="0" smtClean="0">
                <a:solidFill>
                  <a:schemeClr val="bg1"/>
                </a:solidFill>
                <a:latin typeface="Arial" charset="0"/>
                <a:cs typeface="Arial" charset="0"/>
              </a:rPr>
              <a:t>-6</a:t>
            </a:r>
            <a:endParaRPr lang="en-US" dirty="0">
              <a:solidFill>
                <a:schemeClr val="bg1"/>
              </a:solidFill>
              <a:latin typeface="Arial" charset="0"/>
            </a:endParaRPr>
          </a:p>
          <a:p>
            <a:endParaRPr lang="en-US" dirty="0"/>
          </a:p>
        </p:txBody>
      </p:sp>
      <p:sp>
        <p:nvSpPr>
          <p:cNvPr id="21" name="TextBox 20"/>
          <p:cNvSpPr txBox="1"/>
          <p:nvPr/>
        </p:nvSpPr>
        <p:spPr>
          <a:xfrm>
            <a:off x="8186878" y="4995360"/>
            <a:ext cx="325730" cy="369332"/>
          </a:xfrm>
          <a:prstGeom prst="rect">
            <a:avLst/>
          </a:prstGeom>
          <a:noFill/>
        </p:spPr>
        <p:txBody>
          <a:bodyPr wrap="none" rtlCol="0">
            <a:spAutoFit/>
          </a:bodyPr>
          <a:lstStyle/>
          <a:p>
            <a:pPr lvl="0" algn="ctr" defTabSz="914400" fontAlgn="ctr">
              <a:spcBef>
                <a:spcPct val="0"/>
              </a:spcBef>
              <a:spcAft>
                <a:spcPct val="0"/>
              </a:spcAft>
            </a:pPr>
            <a:r>
              <a:rPr lang="en-US" dirty="0">
                <a:solidFill>
                  <a:schemeClr val="bg1"/>
                </a:solidFill>
                <a:latin typeface="Arial" charset="0"/>
                <a:cs typeface="Arial" charset="0"/>
              </a:rPr>
              <a:t>T</a:t>
            </a:r>
            <a:endParaRPr lang="en-US" dirty="0">
              <a:solidFill>
                <a:schemeClr val="bg1"/>
              </a:solidFill>
              <a:latin typeface="Arial" charset="0"/>
            </a:endParaRPr>
          </a:p>
        </p:txBody>
      </p:sp>
      <p:sp>
        <p:nvSpPr>
          <p:cNvPr id="22" name="TextBox 21"/>
          <p:cNvSpPr txBox="1"/>
          <p:nvPr/>
        </p:nvSpPr>
        <p:spPr>
          <a:xfrm>
            <a:off x="9849404" y="4985081"/>
            <a:ext cx="577402" cy="646331"/>
          </a:xfrm>
          <a:prstGeom prst="rect">
            <a:avLst/>
          </a:prstGeom>
          <a:noFill/>
        </p:spPr>
        <p:txBody>
          <a:bodyPr wrap="none" rtlCol="0">
            <a:spAutoFit/>
          </a:bodyPr>
          <a:lstStyle/>
          <a:p>
            <a:pPr lvl="0"/>
            <a:r>
              <a:rPr lang="en-US" dirty="0" smtClean="0">
                <a:solidFill>
                  <a:schemeClr val="bg1"/>
                </a:solidFill>
                <a:latin typeface="Arial" charset="0"/>
                <a:cs typeface="Arial" charset="0"/>
              </a:rPr>
              <a:t>10</a:t>
            </a:r>
            <a:r>
              <a:rPr lang="en-US" baseline="30000" dirty="0" smtClean="0">
                <a:solidFill>
                  <a:schemeClr val="bg1"/>
                </a:solidFill>
                <a:latin typeface="Arial" charset="0"/>
                <a:cs typeface="Arial" charset="0"/>
              </a:rPr>
              <a:t>-9</a:t>
            </a:r>
            <a:endParaRPr lang="en-US" dirty="0">
              <a:solidFill>
                <a:schemeClr val="bg1"/>
              </a:solidFill>
              <a:latin typeface="Arial" charset="0"/>
            </a:endParaRPr>
          </a:p>
          <a:p>
            <a:endParaRPr lang="en-US" dirty="0"/>
          </a:p>
        </p:txBody>
      </p:sp>
      <p:sp>
        <p:nvSpPr>
          <p:cNvPr id="23" name="TextBox 22"/>
          <p:cNvSpPr txBox="1"/>
          <p:nvPr/>
        </p:nvSpPr>
        <p:spPr>
          <a:xfrm>
            <a:off x="8198167" y="5367897"/>
            <a:ext cx="325730" cy="369332"/>
          </a:xfrm>
          <a:prstGeom prst="rect">
            <a:avLst/>
          </a:prstGeom>
          <a:noFill/>
        </p:spPr>
        <p:txBody>
          <a:bodyPr wrap="none" rtlCol="0">
            <a:spAutoFit/>
          </a:bodyPr>
          <a:lstStyle/>
          <a:p>
            <a:pPr lvl="0" algn="ctr" defTabSz="914400" fontAlgn="ctr">
              <a:spcBef>
                <a:spcPct val="0"/>
              </a:spcBef>
              <a:spcAft>
                <a:spcPct val="0"/>
              </a:spcAft>
            </a:pPr>
            <a:r>
              <a:rPr lang="en-US" dirty="0">
                <a:solidFill>
                  <a:schemeClr val="bg1"/>
                </a:solidFill>
                <a:latin typeface="Arial" charset="0"/>
                <a:cs typeface="Arial" charset="0"/>
              </a:rPr>
              <a:t>T</a:t>
            </a:r>
            <a:endParaRPr lang="en-US" dirty="0">
              <a:solidFill>
                <a:schemeClr val="bg1"/>
              </a:solidFill>
              <a:latin typeface="Arial" charset="0"/>
            </a:endParaRPr>
          </a:p>
        </p:txBody>
      </p:sp>
      <p:sp>
        <p:nvSpPr>
          <p:cNvPr id="24" name="TextBox 23"/>
          <p:cNvSpPr txBox="1"/>
          <p:nvPr/>
        </p:nvSpPr>
        <p:spPr>
          <a:xfrm>
            <a:off x="9860693" y="5357618"/>
            <a:ext cx="662361" cy="646331"/>
          </a:xfrm>
          <a:prstGeom prst="rect">
            <a:avLst/>
          </a:prstGeom>
          <a:noFill/>
        </p:spPr>
        <p:txBody>
          <a:bodyPr wrap="none" rtlCol="0">
            <a:spAutoFit/>
          </a:bodyPr>
          <a:lstStyle/>
          <a:p>
            <a:pPr lvl="0"/>
            <a:r>
              <a:rPr lang="en-US" dirty="0" smtClean="0">
                <a:solidFill>
                  <a:schemeClr val="bg1"/>
                </a:solidFill>
                <a:latin typeface="Arial" charset="0"/>
                <a:cs typeface="Arial" charset="0"/>
              </a:rPr>
              <a:t>10</a:t>
            </a:r>
            <a:r>
              <a:rPr lang="en-US" baseline="30000" dirty="0" smtClean="0">
                <a:solidFill>
                  <a:schemeClr val="bg1"/>
                </a:solidFill>
                <a:latin typeface="Arial" charset="0"/>
                <a:cs typeface="Arial" charset="0"/>
              </a:rPr>
              <a:t>-12</a:t>
            </a:r>
            <a:endParaRPr lang="en-US" dirty="0">
              <a:solidFill>
                <a:schemeClr val="bg1"/>
              </a:solidFill>
              <a:latin typeface="Arial" charset="0"/>
            </a:endParaRPr>
          </a:p>
          <a:p>
            <a:endParaRPr lang="en-US" dirty="0"/>
          </a:p>
        </p:txBody>
      </p:sp>
      <p:sp>
        <p:nvSpPr>
          <p:cNvPr id="25" name="TextBox 24"/>
          <p:cNvSpPr txBox="1"/>
          <p:nvPr/>
        </p:nvSpPr>
        <p:spPr>
          <a:xfrm>
            <a:off x="8192521" y="5746077"/>
            <a:ext cx="325730" cy="369332"/>
          </a:xfrm>
          <a:prstGeom prst="rect">
            <a:avLst/>
          </a:prstGeom>
          <a:noFill/>
        </p:spPr>
        <p:txBody>
          <a:bodyPr wrap="none" rtlCol="0">
            <a:spAutoFit/>
          </a:bodyPr>
          <a:lstStyle/>
          <a:p>
            <a:pPr lvl="0" algn="ctr" defTabSz="914400" fontAlgn="ctr">
              <a:spcBef>
                <a:spcPct val="0"/>
              </a:spcBef>
              <a:spcAft>
                <a:spcPct val="0"/>
              </a:spcAft>
            </a:pPr>
            <a:r>
              <a:rPr lang="en-US" dirty="0">
                <a:solidFill>
                  <a:schemeClr val="bg1"/>
                </a:solidFill>
                <a:latin typeface="Arial" charset="0"/>
                <a:cs typeface="Arial" charset="0"/>
              </a:rPr>
              <a:t>T</a:t>
            </a:r>
            <a:endParaRPr lang="en-US" dirty="0">
              <a:solidFill>
                <a:schemeClr val="bg1"/>
              </a:solidFill>
              <a:latin typeface="Arial" charset="0"/>
            </a:endParaRPr>
          </a:p>
        </p:txBody>
      </p:sp>
      <p:sp>
        <p:nvSpPr>
          <p:cNvPr id="26" name="TextBox 25"/>
          <p:cNvSpPr txBox="1"/>
          <p:nvPr/>
        </p:nvSpPr>
        <p:spPr>
          <a:xfrm>
            <a:off x="9855047" y="5735798"/>
            <a:ext cx="662361" cy="646331"/>
          </a:xfrm>
          <a:prstGeom prst="rect">
            <a:avLst/>
          </a:prstGeom>
          <a:noFill/>
        </p:spPr>
        <p:txBody>
          <a:bodyPr wrap="none" rtlCol="0">
            <a:spAutoFit/>
          </a:bodyPr>
          <a:lstStyle/>
          <a:p>
            <a:pPr lvl="0"/>
            <a:r>
              <a:rPr lang="en-US" dirty="0" smtClean="0">
                <a:solidFill>
                  <a:schemeClr val="bg1"/>
                </a:solidFill>
                <a:latin typeface="Arial" charset="0"/>
                <a:cs typeface="Arial" charset="0"/>
              </a:rPr>
              <a:t>10</a:t>
            </a:r>
            <a:r>
              <a:rPr lang="en-US" baseline="30000" dirty="0" smtClean="0">
                <a:solidFill>
                  <a:schemeClr val="bg1"/>
                </a:solidFill>
                <a:latin typeface="Arial" charset="0"/>
                <a:cs typeface="Arial" charset="0"/>
              </a:rPr>
              <a:t>-15</a:t>
            </a:r>
            <a:endParaRPr lang="en-US" dirty="0">
              <a:solidFill>
                <a:schemeClr val="bg1"/>
              </a:solidFill>
              <a:latin typeface="Arial" charset="0"/>
            </a:endParaRPr>
          </a:p>
          <a:p>
            <a:endParaRPr lang="en-US" dirty="0"/>
          </a:p>
        </p:txBody>
      </p:sp>
    </p:spTree>
    <p:extLst>
      <p:ext uri="{BB962C8B-B14F-4D97-AF65-F5344CB8AC3E}">
        <p14:creationId xmlns:p14="http://schemas.microsoft.com/office/powerpoint/2010/main" val="257222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down)">
                                      <p:cBhvr>
                                        <p:cTn id="19" dur="580">
                                          <p:stCondLst>
                                            <p:cond delay="0"/>
                                          </p:stCondLst>
                                        </p:cTn>
                                        <p:tgtEl>
                                          <p:spTgt spid="9"/>
                                        </p:tgtEl>
                                      </p:cBhvr>
                                    </p:animEffect>
                                    <p:anim calcmode="lin" valueType="num">
                                      <p:cBhvr>
                                        <p:cTn id="20"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5" dur="26">
                                          <p:stCondLst>
                                            <p:cond delay="650"/>
                                          </p:stCondLst>
                                        </p:cTn>
                                        <p:tgtEl>
                                          <p:spTgt spid="9"/>
                                        </p:tgtEl>
                                      </p:cBhvr>
                                      <p:to x="100000" y="60000"/>
                                    </p:animScale>
                                    <p:animScale>
                                      <p:cBhvr>
                                        <p:cTn id="26" dur="166" decel="50000">
                                          <p:stCondLst>
                                            <p:cond delay="676"/>
                                          </p:stCondLst>
                                        </p:cTn>
                                        <p:tgtEl>
                                          <p:spTgt spid="9"/>
                                        </p:tgtEl>
                                      </p:cBhvr>
                                      <p:to x="100000" y="100000"/>
                                    </p:animScale>
                                    <p:animScale>
                                      <p:cBhvr>
                                        <p:cTn id="27" dur="26">
                                          <p:stCondLst>
                                            <p:cond delay="1312"/>
                                          </p:stCondLst>
                                        </p:cTn>
                                        <p:tgtEl>
                                          <p:spTgt spid="9"/>
                                        </p:tgtEl>
                                      </p:cBhvr>
                                      <p:to x="100000" y="80000"/>
                                    </p:animScale>
                                    <p:animScale>
                                      <p:cBhvr>
                                        <p:cTn id="28" dur="166" decel="50000">
                                          <p:stCondLst>
                                            <p:cond delay="1338"/>
                                          </p:stCondLst>
                                        </p:cTn>
                                        <p:tgtEl>
                                          <p:spTgt spid="9"/>
                                        </p:tgtEl>
                                      </p:cBhvr>
                                      <p:to x="100000" y="100000"/>
                                    </p:animScale>
                                    <p:animScale>
                                      <p:cBhvr>
                                        <p:cTn id="29" dur="26">
                                          <p:stCondLst>
                                            <p:cond delay="1642"/>
                                          </p:stCondLst>
                                        </p:cTn>
                                        <p:tgtEl>
                                          <p:spTgt spid="9"/>
                                        </p:tgtEl>
                                      </p:cBhvr>
                                      <p:to x="100000" y="90000"/>
                                    </p:animScale>
                                    <p:animScale>
                                      <p:cBhvr>
                                        <p:cTn id="30" dur="166" decel="50000">
                                          <p:stCondLst>
                                            <p:cond delay="1668"/>
                                          </p:stCondLst>
                                        </p:cTn>
                                        <p:tgtEl>
                                          <p:spTgt spid="9"/>
                                        </p:tgtEl>
                                      </p:cBhvr>
                                      <p:to x="100000" y="100000"/>
                                    </p:animScale>
                                    <p:animScale>
                                      <p:cBhvr>
                                        <p:cTn id="31" dur="26">
                                          <p:stCondLst>
                                            <p:cond delay="1808"/>
                                          </p:stCondLst>
                                        </p:cTn>
                                        <p:tgtEl>
                                          <p:spTgt spid="9"/>
                                        </p:tgtEl>
                                      </p:cBhvr>
                                      <p:to x="100000" y="95000"/>
                                    </p:animScale>
                                    <p:animScale>
                                      <p:cBhvr>
                                        <p:cTn id="32" dur="166" decel="50000">
                                          <p:stCondLst>
                                            <p:cond delay="1834"/>
                                          </p:stCondLst>
                                        </p:cTn>
                                        <p:tgtEl>
                                          <p:spTgt spid="9"/>
                                        </p:tgtEl>
                                      </p:cBhvr>
                                      <p:to x="100000" y="100000"/>
                                    </p:animScale>
                                  </p:childTnLst>
                                </p:cTn>
                              </p:par>
                              <p:par>
                                <p:cTn id="33" presetID="26"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80">
                                          <p:stCondLst>
                                            <p:cond delay="0"/>
                                          </p:stCondLst>
                                        </p:cTn>
                                        <p:tgtEl>
                                          <p:spTgt spid="10"/>
                                        </p:tgtEl>
                                      </p:cBhvr>
                                    </p:animEffect>
                                    <p:anim calcmode="lin" valueType="num">
                                      <p:cBhvr>
                                        <p:cTn id="3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7"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8"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9"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40"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41" dur="26">
                                          <p:stCondLst>
                                            <p:cond delay="650"/>
                                          </p:stCondLst>
                                        </p:cTn>
                                        <p:tgtEl>
                                          <p:spTgt spid="10"/>
                                        </p:tgtEl>
                                      </p:cBhvr>
                                      <p:to x="100000" y="60000"/>
                                    </p:animScale>
                                    <p:animScale>
                                      <p:cBhvr>
                                        <p:cTn id="42" dur="166" decel="50000">
                                          <p:stCondLst>
                                            <p:cond delay="676"/>
                                          </p:stCondLst>
                                        </p:cTn>
                                        <p:tgtEl>
                                          <p:spTgt spid="10"/>
                                        </p:tgtEl>
                                      </p:cBhvr>
                                      <p:to x="100000" y="100000"/>
                                    </p:animScale>
                                    <p:animScale>
                                      <p:cBhvr>
                                        <p:cTn id="43" dur="26">
                                          <p:stCondLst>
                                            <p:cond delay="1312"/>
                                          </p:stCondLst>
                                        </p:cTn>
                                        <p:tgtEl>
                                          <p:spTgt spid="10"/>
                                        </p:tgtEl>
                                      </p:cBhvr>
                                      <p:to x="100000" y="80000"/>
                                    </p:animScale>
                                    <p:animScale>
                                      <p:cBhvr>
                                        <p:cTn id="44" dur="166" decel="50000">
                                          <p:stCondLst>
                                            <p:cond delay="1338"/>
                                          </p:stCondLst>
                                        </p:cTn>
                                        <p:tgtEl>
                                          <p:spTgt spid="10"/>
                                        </p:tgtEl>
                                      </p:cBhvr>
                                      <p:to x="100000" y="100000"/>
                                    </p:animScale>
                                    <p:animScale>
                                      <p:cBhvr>
                                        <p:cTn id="45" dur="26">
                                          <p:stCondLst>
                                            <p:cond delay="1642"/>
                                          </p:stCondLst>
                                        </p:cTn>
                                        <p:tgtEl>
                                          <p:spTgt spid="10"/>
                                        </p:tgtEl>
                                      </p:cBhvr>
                                      <p:to x="100000" y="90000"/>
                                    </p:animScale>
                                    <p:animScale>
                                      <p:cBhvr>
                                        <p:cTn id="46" dur="166" decel="50000">
                                          <p:stCondLst>
                                            <p:cond delay="1668"/>
                                          </p:stCondLst>
                                        </p:cTn>
                                        <p:tgtEl>
                                          <p:spTgt spid="10"/>
                                        </p:tgtEl>
                                      </p:cBhvr>
                                      <p:to x="100000" y="100000"/>
                                    </p:animScale>
                                    <p:animScale>
                                      <p:cBhvr>
                                        <p:cTn id="47" dur="26">
                                          <p:stCondLst>
                                            <p:cond delay="1808"/>
                                          </p:stCondLst>
                                        </p:cTn>
                                        <p:tgtEl>
                                          <p:spTgt spid="10"/>
                                        </p:tgtEl>
                                      </p:cBhvr>
                                      <p:to x="100000" y="95000"/>
                                    </p:animScale>
                                    <p:animScale>
                                      <p:cBhvr>
                                        <p:cTn id="48" dur="166" decel="50000">
                                          <p:stCondLst>
                                            <p:cond delay="1834"/>
                                          </p:stCondLst>
                                        </p:cTn>
                                        <p:tgtEl>
                                          <p:spTgt spid="10"/>
                                        </p:tgtEl>
                                      </p:cBhvr>
                                      <p:to x="100000" y="100000"/>
                                    </p:animScale>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fill="hold"/>
                                        <p:tgtEl>
                                          <p:spTgt spid="11"/>
                                        </p:tgtEl>
                                        <p:attrNameLst>
                                          <p:attrName>ppt_x</p:attrName>
                                        </p:attrNameLst>
                                      </p:cBhvr>
                                      <p:tavLst>
                                        <p:tav tm="0">
                                          <p:val>
                                            <p:strVal val="#ppt_x"/>
                                          </p:val>
                                        </p:tav>
                                        <p:tav tm="100000">
                                          <p:val>
                                            <p:strVal val="#ppt_x"/>
                                          </p:val>
                                        </p:tav>
                                      </p:tavLst>
                                    </p:anim>
                                    <p:anim calcmode="lin" valueType="num">
                                      <p:cBhvr additive="base">
                                        <p:cTn id="54" dur="500" fill="hold"/>
                                        <p:tgtEl>
                                          <p:spTgt spid="11"/>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ppt_x"/>
                                          </p:val>
                                        </p:tav>
                                        <p:tav tm="100000">
                                          <p:val>
                                            <p:strVal val="#ppt_x"/>
                                          </p:val>
                                        </p:tav>
                                      </p:tavLst>
                                    </p:anim>
                                    <p:anim calcmode="lin" valueType="num">
                                      <p:cBhvr additive="base">
                                        <p:cTn id="5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2" presetClass="entr" presetSubtype="8" fill="hold" grpId="0" nodeType="clickEffect">
                                  <p:stCondLst>
                                    <p:cond delay="0"/>
                                  </p:stCondLst>
                                  <p:childTnLst>
                                    <p:set>
                                      <p:cBhvr>
                                        <p:cTn id="62" dur="1" fill="hold">
                                          <p:stCondLst>
                                            <p:cond delay="0"/>
                                          </p:stCondLst>
                                        </p:cTn>
                                        <p:tgtEl>
                                          <p:spTgt spid="13"/>
                                        </p:tgtEl>
                                        <p:attrNameLst>
                                          <p:attrName>style.visibility</p:attrName>
                                        </p:attrNameLst>
                                      </p:cBhvr>
                                      <p:to>
                                        <p:strVal val="visible"/>
                                      </p:to>
                                    </p:set>
                                    <p:anim calcmode="lin" valueType="num">
                                      <p:cBhvr additive="base">
                                        <p:cTn id="63" dur="500" fill="hold"/>
                                        <p:tgtEl>
                                          <p:spTgt spid="13"/>
                                        </p:tgtEl>
                                        <p:attrNameLst>
                                          <p:attrName>ppt_x</p:attrName>
                                        </p:attrNameLst>
                                      </p:cBhvr>
                                      <p:tavLst>
                                        <p:tav tm="0">
                                          <p:val>
                                            <p:strVal val="0-#ppt_w/2"/>
                                          </p:val>
                                        </p:tav>
                                        <p:tav tm="100000">
                                          <p:val>
                                            <p:strVal val="#ppt_x"/>
                                          </p:val>
                                        </p:tav>
                                      </p:tavLst>
                                    </p:anim>
                                    <p:anim calcmode="lin" valueType="num">
                                      <p:cBhvr additive="base">
                                        <p:cTn id="64" dur="500" fill="hold"/>
                                        <p:tgtEl>
                                          <p:spTgt spid="13"/>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additive="base">
                                        <p:cTn id="67" dur="500" fill="hold"/>
                                        <p:tgtEl>
                                          <p:spTgt spid="14"/>
                                        </p:tgtEl>
                                        <p:attrNameLst>
                                          <p:attrName>ppt_x</p:attrName>
                                        </p:attrNameLst>
                                      </p:cBhvr>
                                      <p:tavLst>
                                        <p:tav tm="0">
                                          <p:val>
                                            <p:strVal val="0-#ppt_w/2"/>
                                          </p:val>
                                        </p:tav>
                                        <p:tav tm="100000">
                                          <p:val>
                                            <p:strVal val="#ppt_x"/>
                                          </p:val>
                                        </p:tav>
                                      </p:tavLst>
                                    </p:anim>
                                    <p:anim calcmode="lin" valueType="num">
                                      <p:cBhvr additive="base">
                                        <p:cTn id="6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3" fill="hold" grpId="0"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additive="base">
                                        <p:cTn id="73" dur="500" fill="hold"/>
                                        <p:tgtEl>
                                          <p:spTgt spid="15"/>
                                        </p:tgtEl>
                                        <p:attrNameLst>
                                          <p:attrName>ppt_x</p:attrName>
                                        </p:attrNameLst>
                                      </p:cBhvr>
                                      <p:tavLst>
                                        <p:tav tm="0">
                                          <p:val>
                                            <p:strVal val="1+#ppt_w/2"/>
                                          </p:val>
                                        </p:tav>
                                        <p:tav tm="100000">
                                          <p:val>
                                            <p:strVal val="#ppt_x"/>
                                          </p:val>
                                        </p:tav>
                                      </p:tavLst>
                                    </p:anim>
                                    <p:anim calcmode="lin" valueType="num">
                                      <p:cBhvr additive="base">
                                        <p:cTn id="74" dur="500" fill="hold"/>
                                        <p:tgtEl>
                                          <p:spTgt spid="15"/>
                                        </p:tgtEl>
                                        <p:attrNameLst>
                                          <p:attrName>ppt_y</p:attrName>
                                        </p:attrNameLst>
                                      </p:cBhvr>
                                      <p:tavLst>
                                        <p:tav tm="0">
                                          <p:val>
                                            <p:strVal val="0-#ppt_h/2"/>
                                          </p:val>
                                        </p:tav>
                                        <p:tav tm="100000">
                                          <p:val>
                                            <p:strVal val="#ppt_y"/>
                                          </p:val>
                                        </p:tav>
                                      </p:tavLst>
                                    </p:anim>
                                  </p:childTnLst>
                                </p:cTn>
                              </p:par>
                              <p:par>
                                <p:cTn id="75" presetID="2" presetClass="entr" presetSubtype="3" fill="hold" grpId="0" nodeType="withEffect">
                                  <p:stCondLst>
                                    <p:cond delay="0"/>
                                  </p:stCondLst>
                                  <p:childTnLst>
                                    <p:set>
                                      <p:cBhvr>
                                        <p:cTn id="76" dur="1" fill="hold">
                                          <p:stCondLst>
                                            <p:cond delay="0"/>
                                          </p:stCondLst>
                                        </p:cTn>
                                        <p:tgtEl>
                                          <p:spTgt spid="16"/>
                                        </p:tgtEl>
                                        <p:attrNameLst>
                                          <p:attrName>style.visibility</p:attrName>
                                        </p:attrNameLst>
                                      </p:cBhvr>
                                      <p:to>
                                        <p:strVal val="visible"/>
                                      </p:to>
                                    </p:set>
                                    <p:anim calcmode="lin" valueType="num">
                                      <p:cBhvr additive="base">
                                        <p:cTn id="77" dur="500" fill="hold"/>
                                        <p:tgtEl>
                                          <p:spTgt spid="16"/>
                                        </p:tgtEl>
                                        <p:attrNameLst>
                                          <p:attrName>ppt_x</p:attrName>
                                        </p:attrNameLst>
                                      </p:cBhvr>
                                      <p:tavLst>
                                        <p:tav tm="0">
                                          <p:val>
                                            <p:strVal val="1+#ppt_w/2"/>
                                          </p:val>
                                        </p:tav>
                                        <p:tav tm="100000">
                                          <p:val>
                                            <p:strVal val="#ppt_x"/>
                                          </p:val>
                                        </p:tav>
                                      </p:tavLst>
                                    </p:anim>
                                    <p:anim calcmode="lin" valueType="num">
                                      <p:cBhvr additive="base">
                                        <p:cTn id="78"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2" presetClass="entr" presetSubtype="9" fill="hold" grpId="0" nodeType="clickEffect">
                                  <p:stCondLst>
                                    <p:cond delay="0"/>
                                  </p:stCondLst>
                                  <p:childTnLst>
                                    <p:set>
                                      <p:cBhvr>
                                        <p:cTn id="82" dur="1" fill="hold">
                                          <p:stCondLst>
                                            <p:cond delay="0"/>
                                          </p:stCondLst>
                                        </p:cTn>
                                        <p:tgtEl>
                                          <p:spTgt spid="17"/>
                                        </p:tgtEl>
                                        <p:attrNameLst>
                                          <p:attrName>style.visibility</p:attrName>
                                        </p:attrNameLst>
                                      </p:cBhvr>
                                      <p:to>
                                        <p:strVal val="visible"/>
                                      </p:to>
                                    </p:set>
                                    <p:anim calcmode="lin" valueType="num">
                                      <p:cBhvr additive="base">
                                        <p:cTn id="83" dur="500" fill="hold"/>
                                        <p:tgtEl>
                                          <p:spTgt spid="17"/>
                                        </p:tgtEl>
                                        <p:attrNameLst>
                                          <p:attrName>ppt_x</p:attrName>
                                        </p:attrNameLst>
                                      </p:cBhvr>
                                      <p:tavLst>
                                        <p:tav tm="0">
                                          <p:val>
                                            <p:strVal val="0-#ppt_w/2"/>
                                          </p:val>
                                        </p:tav>
                                        <p:tav tm="100000">
                                          <p:val>
                                            <p:strVal val="#ppt_x"/>
                                          </p:val>
                                        </p:tav>
                                      </p:tavLst>
                                    </p:anim>
                                    <p:anim calcmode="lin" valueType="num">
                                      <p:cBhvr additive="base">
                                        <p:cTn id="84" dur="500" fill="hold"/>
                                        <p:tgtEl>
                                          <p:spTgt spid="17"/>
                                        </p:tgtEl>
                                        <p:attrNameLst>
                                          <p:attrName>ppt_y</p:attrName>
                                        </p:attrNameLst>
                                      </p:cBhvr>
                                      <p:tavLst>
                                        <p:tav tm="0">
                                          <p:val>
                                            <p:strVal val="0-#ppt_h/2"/>
                                          </p:val>
                                        </p:tav>
                                        <p:tav tm="100000">
                                          <p:val>
                                            <p:strVal val="#ppt_y"/>
                                          </p:val>
                                        </p:tav>
                                      </p:tavLst>
                                    </p:anim>
                                  </p:childTnLst>
                                </p:cTn>
                              </p:par>
                              <p:par>
                                <p:cTn id="85" presetID="2" presetClass="entr" presetSubtype="9"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additive="base">
                                        <p:cTn id="87" dur="500" fill="hold"/>
                                        <p:tgtEl>
                                          <p:spTgt spid="18"/>
                                        </p:tgtEl>
                                        <p:attrNameLst>
                                          <p:attrName>ppt_x</p:attrName>
                                        </p:attrNameLst>
                                      </p:cBhvr>
                                      <p:tavLst>
                                        <p:tav tm="0">
                                          <p:val>
                                            <p:strVal val="0-#ppt_w/2"/>
                                          </p:val>
                                        </p:tav>
                                        <p:tav tm="100000">
                                          <p:val>
                                            <p:strVal val="#ppt_x"/>
                                          </p:val>
                                        </p:tav>
                                      </p:tavLst>
                                    </p:anim>
                                    <p:anim calcmode="lin" valueType="num">
                                      <p:cBhvr additive="base">
                                        <p:cTn id="88"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6" fill="hold" grpId="0" nodeType="clickEffect">
                                  <p:stCondLst>
                                    <p:cond delay="0"/>
                                  </p:stCondLst>
                                  <p:childTnLst>
                                    <p:set>
                                      <p:cBhvr>
                                        <p:cTn id="92" dur="1" fill="hold">
                                          <p:stCondLst>
                                            <p:cond delay="0"/>
                                          </p:stCondLst>
                                        </p:cTn>
                                        <p:tgtEl>
                                          <p:spTgt spid="19"/>
                                        </p:tgtEl>
                                        <p:attrNameLst>
                                          <p:attrName>style.visibility</p:attrName>
                                        </p:attrNameLst>
                                      </p:cBhvr>
                                      <p:to>
                                        <p:strVal val="visible"/>
                                      </p:to>
                                    </p:set>
                                    <p:anim calcmode="lin" valueType="num">
                                      <p:cBhvr additive="base">
                                        <p:cTn id="93" dur="500" fill="hold"/>
                                        <p:tgtEl>
                                          <p:spTgt spid="19"/>
                                        </p:tgtEl>
                                        <p:attrNameLst>
                                          <p:attrName>ppt_x</p:attrName>
                                        </p:attrNameLst>
                                      </p:cBhvr>
                                      <p:tavLst>
                                        <p:tav tm="0">
                                          <p:val>
                                            <p:strVal val="1+#ppt_w/2"/>
                                          </p:val>
                                        </p:tav>
                                        <p:tav tm="100000">
                                          <p:val>
                                            <p:strVal val="#ppt_x"/>
                                          </p:val>
                                        </p:tav>
                                      </p:tavLst>
                                    </p:anim>
                                    <p:anim calcmode="lin" valueType="num">
                                      <p:cBhvr additive="base">
                                        <p:cTn id="94" dur="500" fill="hold"/>
                                        <p:tgtEl>
                                          <p:spTgt spid="19"/>
                                        </p:tgtEl>
                                        <p:attrNameLst>
                                          <p:attrName>ppt_y</p:attrName>
                                        </p:attrNameLst>
                                      </p:cBhvr>
                                      <p:tavLst>
                                        <p:tav tm="0">
                                          <p:val>
                                            <p:strVal val="1+#ppt_h/2"/>
                                          </p:val>
                                        </p:tav>
                                        <p:tav tm="100000">
                                          <p:val>
                                            <p:strVal val="#ppt_y"/>
                                          </p:val>
                                        </p:tav>
                                      </p:tavLst>
                                    </p:anim>
                                  </p:childTnLst>
                                </p:cTn>
                              </p:par>
                              <p:par>
                                <p:cTn id="95" presetID="2" presetClass="entr" presetSubtype="6"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additive="base">
                                        <p:cTn id="97" dur="500" fill="hold"/>
                                        <p:tgtEl>
                                          <p:spTgt spid="20"/>
                                        </p:tgtEl>
                                        <p:attrNameLst>
                                          <p:attrName>ppt_x</p:attrName>
                                        </p:attrNameLst>
                                      </p:cBhvr>
                                      <p:tavLst>
                                        <p:tav tm="0">
                                          <p:val>
                                            <p:strVal val="1+#ppt_w/2"/>
                                          </p:val>
                                        </p:tav>
                                        <p:tav tm="100000">
                                          <p:val>
                                            <p:strVal val="#ppt_x"/>
                                          </p:val>
                                        </p:tav>
                                      </p:tavLst>
                                    </p:anim>
                                    <p:anim calcmode="lin" valueType="num">
                                      <p:cBhvr additive="base">
                                        <p:cTn id="9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12" fill="hold" grpId="0" nodeType="clickEffect">
                                  <p:stCondLst>
                                    <p:cond delay="0"/>
                                  </p:stCondLst>
                                  <p:childTnLst>
                                    <p:set>
                                      <p:cBhvr>
                                        <p:cTn id="102" dur="1" fill="hold">
                                          <p:stCondLst>
                                            <p:cond delay="0"/>
                                          </p:stCondLst>
                                        </p:cTn>
                                        <p:tgtEl>
                                          <p:spTgt spid="21"/>
                                        </p:tgtEl>
                                        <p:attrNameLst>
                                          <p:attrName>style.visibility</p:attrName>
                                        </p:attrNameLst>
                                      </p:cBhvr>
                                      <p:to>
                                        <p:strVal val="visible"/>
                                      </p:to>
                                    </p:set>
                                    <p:anim calcmode="lin" valueType="num">
                                      <p:cBhvr additive="base">
                                        <p:cTn id="103" dur="500" fill="hold"/>
                                        <p:tgtEl>
                                          <p:spTgt spid="21"/>
                                        </p:tgtEl>
                                        <p:attrNameLst>
                                          <p:attrName>ppt_x</p:attrName>
                                        </p:attrNameLst>
                                      </p:cBhvr>
                                      <p:tavLst>
                                        <p:tav tm="0">
                                          <p:val>
                                            <p:strVal val="0-#ppt_w/2"/>
                                          </p:val>
                                        </p:tav>
                                        <p:tav tm="100000">
                                          <p:val>
                                            <p:strVal val="#ppt_x"/>
                                          </p:val>
                                        </p:tav>
                                      </p:tavLst>
                                    </p:anim>
                                    <p:anim calcmode="lin" valueType="num">
                                      <p:cBhvr additive="base">
                                        <p:cTn id="104" dur="500" fill="hold"/>
                                        <p:tgtEl>
                                          <p:spTgt spid="21"/>
                                        </p:tgtEl>
                                        <p:attrNameLst>
                                          <p:attrName>ppt_y</p:attrName>
                                        </p:attrNameLst>
                                      </p:cBhvr>
                                      <p:tavLst>
                                        <p:tav tm="0">
                                          <p:val>
                                            <p:strVal val="1+#ppt_h/2"/>
                                          </p:val>
                                        </p:tav>
                                        <p:tav tm="100000">
                                          <p:val>
                                            <p:strVal val="#ppt_y"/>
                                          </p:val>
                                        </p:tav>
                                      </p:tavLst>
                                    </p:anim>
                                  </p:childTnLst>
                                </p:cTn>
                              </p:par>
                              <p:par>
                                <p:cTn id="105" presetID="2" presetClass="entr" presetSubtype="12" fill="hold" grpId="0" nodeType="withEffect">
                                  <p:stCondLst>
                                    <p:cond delay="0"/>
                                  </p:stCondLst>
                                  <p:childTnLst>
                                    <p:set>
                                      <p:cBhvr>
                                        <p:cTn id="106" dur="1" fill="hold">
                                          <p:stCondLst>
                                            <p:cond delay="0"/>
                                          </p:stCondLst>
                                        </p:cTn>
                                        <p:tgtEl>
                                          <p:spTgt spid="22"/>
                                        </p:tgtEl>
                                        <p:attrNameLst>
                                          <p:attrName>style.visibility</p:attrName>
                                        </p:attrNameLst>
                                      </p:cBhvr>
                                      <p:to>
                                        <p:strVal val="visible"/>
                                      </p:to>
                                    </p:set>
                                    <p:anim calcmode="lin" valueType="num">
                                      <p:cBhvr additive="base">
                                        <p:cTn id="107" dur="500" fill="hold"/>
                                        <p:tgtEl>
                                          <p:spTgt spid="22"/>
                                        </p:tgtEl>
                                        <p:attrNameLst>
                                          <p:attrName>ppt_x</p:attrName>
                                        </p:attrNameLst>
                                      </p:cBhvr>
                                      <p:tavLst>
                                        <p:tav tm="0">
                                          <p:val>
                                            <p:strVal val="0-#ppt_w/2"/>
                                          </p:val>
                                        </p:tav>
                                        <p:tav tm="100000">
                                          <p:val>
                                            <p:strVal val="#ppt_x"/>
                                          </p:val>
                                        </p:tav>
                                      </p:tavLst>
                                    </p:anim>
                                    <p:anim calcmode="lin" valueType="num">
                                      <p:cBhvr additive="base">
                                        <p:cTn id="10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42" presetClass="entr" presetSubtype="0" fill="hold" grpId="0" nodeType="clickEffect">
                                  <p:stCondLst>
                                    <p:cond delay="0"/>
                                  </p:stCondLst>
                                  <p:childTnLst>
                                    <p:set>
                                      <p:cBhvr>
                                        <p:cTn id="112" dur="1" fill="hold">
                                          <p:stCondLst>
                                            <p:cond delay="0"/>
                                          </p:stCondLst>
                                        </p:cTn>
                                        <p:tgtEl>
                                          <p:spTgt spid="23"/>
                                        </p:tgtEl>
                                        <p:attrNameLst>
                                          <p:attrName>style.visibility</p:attrName>
                                        </p:attrNameLst>
                                      </p:cBhvr>
                                      <p:to>
                                        <p:strVal val="visible"/>
                                      </p:to>
                                    </p:set>
                                    <p:animEffect transition="in" filter="fade">
                                      <p:cBhvr>
                                        <p:cTn id="113" dur="1000"/>
                                        <p:tgtEl>
                                          <p:spTgt spid="23"/>
                                        </p:tgtEl>
                                      </p:cBhvr>
                                    </p:animEffect>
                                    <p:anim calcmode="lin" valueType="num">
                                      <p:cBhvr>
                                        <p:cTn id="114" dur="1000" fill="hold"/>
                                        <p:tgtEl>
                                          <p:spTgt spid="23"/>
                                        </p:tgtEl>
                                        <p:attrNameLst>
                                          <p:attrName>ppt_x</p:attrName>
                                        </p:attrNameLst>
                                      </p:cBhvr>
                                      <p:tavLst>
                                        <p:tav tm="0">
                                          <p:val>
                                            <p:strVal val="#ppt_x"/>
                                          </p:val>
                                        </p:tav>
                                        <p:tav tm="100000">
                                          <p:val>
                                            <p:strVal val="#ppt_x"/>
                                          </p:val>
                                        </p:tav>
                                      </p:tavLst>
                                    </p:anim>
                                    <p:anim calcmode="lin" valueType="num">
                                      <p:cBhvr>
                                        <p:cTn id="115" dur="1000" fill="hold"/>
                                        <p:tgtEl>
                                          <p:spTgt spid="23"/>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24"/>
                                        </p:tgtEl>
                                        <p:attrNameLst>
                                          <p:attrName>style.visibility</p:attrName>
                                        </p:attrNameLst>
                                      </p:cBhvr>
                                      <p:to>
                                        <p:strVal val="visible"/>
                                      </p:to>
                                    </p:set>
                                    <p:animEffect transition="in" filter="fade">
                                      <p:cBhvr>
                                        <p:cTn id="118" dur="1000"/>
                                        <p:tgtEl>
                                          <p:spTgt spid="24"/>
                                        </p:tgtEl>
                                      </p:cBhvr>
                                    </p:animEffect>
                                    <p:anim calcmode="lin" valueType="num">
                                      <p:cBhvr>
                                        <p:cTn id="119" dur="1000" fill="hold"/>
                                        <p:tgtEl>
                                          <p:spTgt spid="24"/>
                                        </p:tgtEl>
                                        <p:attrNameLst>
                                          <p:attrName>ppt_x</p:attrName>
                                        </p:attrNameLst>
                                      </p:cBhvr>
                                      <p:tavLst>
                                        <p:tav tm="0">
                                          <p:val>
                                            <p:strVal val="#ppt_x"/>
                                          </p:val>
                                        </p:tav>
                                        <p:tav tm="100000">
                                          <p:val>
                                            <p:strVal val="#ppt_x"/>
                                          </p:val>
                                        </p:tav>
                                      </p:tavLst>
                                    </p:anim>
                                    <p:anim calcmode="lin" valueType="num">
                                      <p:cBhvr>
                                        <p:cTn id="12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6" presetClass="entr" presetSubtype="0" fill="hold" grpId="0" nodeType="clickEffect">
                                  <p:stCondLst>
                                    <p:cond delay="0"/>
                                  </p:stCondLst>
                                  <p:childTnLst>
                                    <p:set>
                                      <p:cBhvr>
                                        <p:cTn id="124" dur="1" fill="hold">
                                          <p:stCondLst>
                                            <p:cond delay="0"/>
                                          </p:stCondLst>
                                        </p:cTn>
                                        <p:tgtEl>
                                          <p:spTgt spid="25"/>
                                        </p:tgtEl>
                                        <p:attrNameLst>
                                          <p:attrName>style.visibility</p:attrName>
                                        </p:attrNameLst>
                                      </p:cBhvr>
                                      <p:to>
                                        <p:strVal val="visible"/>
                                      </p:to>
                                    </p:set>
                                    <p:animEffect transition="in" filter="wipe(down)">
                                      <p:cBhvr>
                                        <p:cTn id="125" dur="580">
                                          <p:stCondLst>
                                            <p:cond delay="0"/>
                                          </p:stCondLst>
                                        </p:cTn>
                                        <p:tgtEl>
                                          <p:spTgt spid="25"/>
                                        </p:tgtEl>
                                      </p:cBhvr>
                                    </p:animEffect>
                                    <p:anim calcmode="lin" valueType="num">
                                      <p:cBhvr>
                                        <p:cTn id="126"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127"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28"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29"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30"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31" dur="26">
                                          <p:stCondLst>
                                            <p:cond delay="650"/>
                                          </p:stCondLst>
                                        </p:cTn>
                                        <p:tgtEl>
                                          <p:spTgt spid="25"/>
                                        </p:tgtEl>
                                      </p:cBhvr>
                                      <p:to x="100000" y="60000"/>
                                    </p:animScale>
                                    <p:animScale>
                                      <p:cBhvr>
                                        <p:cTn id="132" dur="166" decel="50000">
                                          <p:stCondLst>
                                            <p:cond delay="676"/>
                                          </p:stCondLst>
                                        </p:cTn>
                                        <p:tgtEl>
                                          <p:spTgt spid="25"/>
                                        </p:tgtEl>
                                      </p:cBhvr>
                                      <p:to x="100000" y="100000"/>
                                    </p:animScale>
                                    <p:animScale>
                                      <p:cBhvr>
                                        <p:cTn id="133" dur="26">
                                          <p:stCondLst>
                                            <p:cond delay="1312"/>
                                          </p:stCondLst>
                                        </p:cTn>
                                        <p:tgtEl>
                                          <p:spTgt spid="25"/>
                                        </p:tgtEl>
                                      </p:cBhvr>
                                      <p:to x="100000" y="80000"/>
                                    </p:animScale>
                                    <p:animScale>
                                      <p:cBhvr>
                                        <p:cTn id="134" dur="166" decel="50000">
                                          <p:stCondLst>
                                            <p:cond delay="1338"/>
                                          </p:stCondLst>
                                        </p:cTn>
                                        <p:tgtEl>
                                          <p:spTgt spid="25"/>
                                        </p:tgtEl>
                                      </p:cBhvr>
                                      <p:to x="100000" y="100000"/>
                                    </p:animScale>
                                    <p:animScale>
                                      <p:cBhvr>
                                        <p:cTn id="135" dur="26">
                                          <p:stCondLst>
                                            <p:cond delay="1642"/>
                                          </p:stCondLst>
                                        </p:cTn>
                                        <p:tgtEl>
                                          <p:spTgt spid="25"/>
                                        </p:tgtEl>
                                      </p:cBhvr>
                                      <p:to x="100000" y="90000"/>
                                    </p:animScale>
                                    <p:animScale>
                                      <p:cBhvr>
                                        <p:cTn id="136" dur="166" decel="50000">
                                          <p:stCondLst>
                                            <p:cond delay="1668"/>
                                          </p:stCondLst>
                                        </p:cTn>
                                        <p:tgtEl>
                                          <p:spTgt spid="25"/>
                                        </p:tgtEl>
                                      </p:cBhvr>
                                      <p:to x="100000" y="100000"/>
                                    </p:animScale>
                                    <p:animScale>
                                      <p:cBhvr>
                                        <p:cTn id="137" dur="26">
                                          <p:stCondLst>
                                            <p:cond delay="1808"/>
                                          </p:stCondLst>
                                        </p:cTn>
                                        <p:tgtEl>
                                          <p:spTgt spid="25"/>
                                        </p:tgtEl>
                                      </p:cBhvr>
                                      <p:to x="100000" y="95000"/>
                                    </p:animScale>
                                    <p:animScale>
                                      <p:cBhvr>
                                        <p:cTn id="138" dur="166" decel="50000">
                                          <p:stCondLst>
                                            <p:cond delay="1834"/>
                                          </p:stCondLst>
                                        </p:cTn>
                                        <p:tgtEl>
                                          <p:spTgt spid="25"/>
                                        </p:tgtEl>
                                      </p:cBhvr>
                                      <p:to x="100000" y="100000"/>
                                    </p:animScale>
                                  </p:childTnLst>
                                </p:cTn>
                              </p:par>
                              <p:par>
                                <p:cTn id="139" presetID="26" presetClass="entr" presetSubtype="0" fill="hold" grpId="0" nodeType="withEffect">
                                  <p:stCondLst>
                                    <p:cond delay="0"/>
                                  </p:stCondLst>
                                  <p:childTnLst>
                                    <p:set>
                                      <p:cBhvr>
                                        <p:cTn id="140" dur="1" fill="hold">
                                          <p:stCondLst>
                                            <p:cond delay="0"/>
                                          </p:stCondLst>
                                        </p:cTn>
                                        <p:tgtEl>
                                          <p:spTgt spid="26"/>
                                        </p:tgtEl>
                                        <p:attrNameLst>
                                          <p:attrName>style.visibility</p:attrName>
                                        </p:attrNameLst>
                                      </p:cBhvr>
                                      <p:to>
                                        <p:strVal val="visible"/>
                                      </p:to>
                                    </p:set>
                                    <p:animEffect transition="in" filter="wipe(down)">
                                      <p:cBhvr>
                                        <p:cTn id="141" dur="580">
                                          <p:stCondLst>
                                            <p:cond delay="0"/>
                                          </p:stCondLst>
                                        </p:cTn>
                                        <p:tgtEl>
                                          <p:spTgt spid="26"/>
                                        </p:tgtEl>
                                      </p:cBhvr>
                                    </p:animEffect>
                                    <p:anim calcmode="lin" valueType="num">
                                      <p:cBhvr>
                                        <p:cTn id="142"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143"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144"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145"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146"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147" dur="26">
                                          <p:stCondLst>
                                            <p:cond delay="650"/>
                                          </p:stCondLst>
                                        </p:cTn>
                                        <p:tgtEl>
                                          <p:spTgt spid="26"/>
                                        </p:tgtEl>
                                      </p:cBhvr>
                                      <p:to x="100000" y="60000"/>
                                    </p:animScale>
                                    <p:animScale>
                                      <p:cBhvr>
                                        <p:cTn id="148" dur="166" decel="50000">
                                          <p:stCondLst>
                                            <p:cond delay="676"/>
                                          </p:stCondLst>
                                        </p:cTn>
                                        <p:tgtEl>
                                          <p:spTgt spid="26"/>
                                        </p:tgtEl>
                                      </p:cBhvr>
                                      <p:to x="100000" y="100000"/>
                                    </p:animScale>
                                    <p:animScale>
                                      <p:cBhvr>
                                        <p:cTn id="149" dur="26">
                                          <p:stCondLst>
                                            <p:cond delay="1312"/>
                                          </p:stCondLst>
                                        </p:cTn>
                                        <p:tgtEl>
                                          <p:spTgt spid="26"/>
                                        </p:tgtEl>
                                      </p:cBhvr>
                                      <p:to x="100000" y="80000"/>
                                    </p:animScale>
                                    <p:animScale>
                                      <p:cBhvr>
                                        <p:cTn id="150" dur="166" decel="50000">
                                          <p:stCondLst>
                                            <p:cond delay="1338"/>
                                          </p:stCondLst>
                                        </p:cTn>
                                        <p:tgtEl>
                                          <p:spTgt spid="26"/>
                                        </p:tgtEl>
                                      </p:cBhvr>
                                      <p:to x="100000" y="100000"/>
                                    </p:animScale>
                                    <p:animScale>
                                      <p:cBhvr>
                                        <p:cTn id="151" dur="26">
                                          <p:stCondLst>
                                            <p:cond delay="1642"/>
                                          </p:stCondLst>
                                        </p:cTn>
                                        <p:tgtEl>
                                          <p:spTgt spid="26"/>
                                        </p:tgtEl>
                                      </p:cBhvr>
                                      <p:to x="100000" y="90000"/>
                                    </p:animScale>
                                    <p:animScale>
                                      <p:cBhvr>
                                        <p:cTn id="152" dur="166" decel="50000">
                                          <p:stCondLst>
                                            <p:cond delay="1668"/>
                                          </p:stCondLst>
                                        </p:cTn>
                                        <p:tgtEl>
                                          <p:spTgt spid="26"/>
                                        </p:tgtEl>
                                      </p:cBhvr>
                                      <p:to x="100000" y="100000"/>
                                    </p:animScale>
                                    <p:animScale>
                                      <p:cBhvr>
                                        <p:cTn id="153" dur="26">
                                          <p:stCondLst>
                                            <p:cond delay="1808"/>
                                          </p:stCondLst>
                                        </p:cTn>
                                        <p:tgtEl>
                                          <p:spTgt spid="26"/>
                                        </p:tgtEl>
                                      </p:cBhvr>
                                      <p:to x="100000" y="95000"/>
                                    </p:animScale>
                                    <p:animScale>
                                      <p:cBhvr>
                                        <p:cTn id="154" dur="166" decel="50000">
                                          <p:stCondLst>
                                            <p:cond delay="1834"/>
                                          </p:stCondLst>
                                        </p:cTn>
                                        <p:tgtEl>
                                          <p:spTgt spid="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References</a:t>
            </a:r>
            <a:endParaRPr lang="en-CA" dirty="0"/>
          </a:p>
        </p:txBody>
      </p:sp>
      <p:sp>
        <p:nvSpPr>
          <p:cNvPr id="3" name="Content Placeholder 2"/>
          <p:cNvSpPr>
            <a:spLocks noGrp="1"/>
          </p:cNvSpPr>
          <p:nvPr>
            <p:ph idx="1"/>
          </p:nvPr>
        </p:nvSpPr>
        <p:spPr/>
        <p:txBody>
          <a:bodyPr>
            <a:normAutofit fontScale="92500" lnSpcReduction="10000"/>
          </a:bodyPr>
          <a:lstStyle/>
          <a:p>
            <a:r>
              <a:rPr lang="en-CA" dirty="0" smtClean="0"/>
              <a:t>Lloyd, R. 1999.  “</a:t>
            </a:r>
            <a:r>
              <a:rPr lang="en-CA" b="1" dirty="0"/>
              <a:t>Metric mishap caused loss of NASA </a:t>
            </a:r>
            <a:r>
              <a:rPr lang="en-CA" b="1" dirty="0" smtClean="0"/>
              <a:t>orbiter” CNN. </a:t>
            </a:r>
            <a:r>
              <a:rPr lang="en-CA" dirty="0" smtClean="0"/>
              <a:t>http</a:t>
            </a:r>
            <a:r>
              <a:rPr lang="en-CA" dirty="0"/>
              <a:t>://</a:t>
            </a:r>
            <a:r>
              <a:rPr lang="en-CA" dirty="0" smtClean="0"/>
              <a:t>www.cnn.com/TECH/space/9909/30/mars.metric.02  accessed June 26, 2015.</a:t>
            </a:r>
          </a:p>
          <a:p>
            <a:endParaRPr lang="en-CA" dirty="0" smtClean="0"/>
          </a:p>
          <a:p>
            <a:r>
              <a:rPr lang="en-CA" dirty="0" smtClean="0"/>
              <a:t>Waste, C. "Mars </a:t>
            </a:r>
            <a:r>
              <a:rPr lang="en-CA" dirty="0"/>
              <a:t>Reconnaissance Orbiter, front view, artist's concept (PIA07245)" by NASA/JPL/Corby Waste - http://photojournal.jpl.nasa.gov/catalog/PIA07245 (image link). Licensed under Public Domain via Wikimedia Commons - https://commons.wikimedia.org/wiki/File:Mars_Reconnaissance_Orbiter,_front_view,_artist%27s_concept_(PIA07245).jpg#/media/File:Mars_Reconnaissance_Orbiter,_front_view,_artist%27s_concept_(PIA07245).jpg</a:t>
            </a:r>
          </a:p>
          <a:p>
            <a:endParaRPr lang="en-CA" dirty="0"/>
          </a:p>
        </p:txBody>
      </p:sp>
    </p:spTree>
    <p:extLst>
      <p:ext uri="{BB962C8B-B14F-4D97-AF65-F5344CB8AC3E}">
        <p14:creationId xmlns:p14="http://schemas.microsoft.com/office/powerpoint/2010/main" val="23066960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5" descr="crooked_stick_speed_limit_sign_942i"/>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62708" y="289214"/>
            <a:ext cx="4054475" cy="638175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6738" y="1756065"/>
            <a:ext cx="6220235" cy="3719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998920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b="1" dirty="0"/>
              <a:t>Metric mishap caused loss of NASA orbiter</a:t>
            </a:r>
            <a:br>
              <a:rPr lang="en-CA" b="1" dirty="0"/>
            </a:br>
            <a:endParaRPr lang="en-CA" dirty="0"/>
          </a:p>
        </p:txBody>
      </p:sp>
      <p:sp>
        <p:nvSpPr>
          <p:cNvPr id="3" name="Content Placeholder 2"/>
          <p:cNvSpPr>
            <a:spLocks noGrp="1"/>
          </p:cNvSpPr>
          <p:nvPr>
            <p:ph idx="1"/>
          </p:nvPr>
        </p:nvSpPr>
        <p:spPr>
          <a:xfrm>
            <a:off x="680321" y="1333500"/>
            <a:ext cx="6342779" cy="4602689"/>
          </a:xfrm>
        </p:spPr>
        <p:txBody>
          <a:bodyPr>
            <a:normAutofit fontScale="77500" lnSpcReduction="20000"/>
          </a:bodyPr>
          <a:lstStyle/>
          <a:p>
            <a:r>
              <a:rPr lang="en-CA" sz="1400" b="1" i="1" dirty="0" smtClean="0"/>
              <a:t>September </a:t>
            </a:r>
            <a:r>
              <a:rPr lang="en-CA" sz="1400" b="1" i="1" dirty="0"/>
              <a:t>30, 1999</a:t>
            </a:r>
            <a:r>
              <a:rPr lang="en-CA" sz="1400" i="1" dirty="0"/>
              <a:t/>
            </a:r>
            <a:br>
              <a:rPr lang="en-CA" sz="1400" i="1" dirty="0"/>
            </a:br>
            <a:r>
              <a:rPr lang="en-CA" sz="1400" i="1" dirty="0"/>
              <a:t>Web posted at: 4:21 p.m. EDT (2021 GMT</a:t>
            </a:r>
            <a:r>
              <a:rPr lang="en-CA" sz="1400" i="1" dirty="0" smtClean="0"/>
              <a:t>).</a:t>
            </a:r>
          </a:p>
          <a:p>
            <a:r>
              <a:rPr lang="en-CA" sz="1400" i="1" dirty="0"/>
              <a:t>By Robin Lloyd</a:t>
            </a:r>
            <a:br>
              <a:rPr lang="en-CA" sz="1400" i="1" dirty="0"/>
            </a:br>
            <a:r>
              <a:rPr lang="en-CA" sz="1400" i="1" dirty="0"/>
              <a:t>CNN Interactive Senior Writer </a:t>
            </a:r>
            <a:endParaRPr lang="en-CA" sz="1400" dirty="0"/>
          </a:p>
          <a:p>
            <a:r>
              <a:rPr lang="en-CA" dirty="0"/>
              <a:t>(CNN) -- NASA lost a $125 million Mars orbiter because a Lockheed Martin engineering team used English units of measurement while the agency's team used the more conventional metric system for a key spacecraft operation, according to a review finding released Thursday. </a:t>
            </a:r>
          </a:p>
          <a:p>
            <a:r>
              <a:rPr lang="en-CA" dirty="0"/>
              <a:t>The units mismatch prevented navigation information from transferring between the Mars Climate Orbiter spacecraft team in at Lockheed Martin in Denver and the flight team at NASA's Jet Propulsion Laboratory in Pasadena, California. </a:t>
            </a:r>
          </a:p>
          <a:p>
            <a:r>
              <a:rPr lang="en-CA" dirty="0"/>
              <a:t>Lockheed Martin helped build, develop and operate the spacecraft for NASA. Its engineers provided navigation commands for Climate Orbiter's thrusters in English units although NASA has been using the metric system predominantly since at least 1990. </a:t>
            </a:r>
          </a:p>
          <a:p>
            <a:endParaRPr lang="en-CA" dirty="0"/>
          </a:p>
        </p:txBody>
      </p:sp>
      <p:sp>
        <p:nvSpPr>
          <p:cNvPr id="14" name="TextBox 13"/>
          <p:cNvSpPr txBox="1"/>
          <p:nvPr/>
        </p:nvSpPr>
        <p:spPr>
          <a:xfrm>
            <a:off x="1231900" y="5936189"/>
            <a:ext cx="4429161" cy="276999"/>
          </a:xfrm>
          <a:prstGeom prst="rect">
            <a:avLst/>
          </a:prstGeom>
          <a:noFill/>
        </p:spPr>
        <p:txBody>
          <a:bodyPr wrap="none" rtlCol="0">
            <a:spAutoFit/>
          </a:bodyPr>
          <a:lstStyle/>
          <a:p>
            <a:r>
              <a:rPr lang="en-CA" sz="1200" dirty="0"/>
              <a:t>http://www.cnn.com/TECH/space/9909/30/mars.metric.02/</a:t>
            </a:r>
          </a:p>
        </p:txBody>
      </p:sp>
      <p:pic>
        <p:nvPicPr>
          <p:cNvPr id="1034" name="Picture 10" descr="undefined"/>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5500" y="1478492"/>
            <a:ext cx="4178299" cy="330918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7023100" y="4787672"/>
            <a:ext cx="3378200" cy="369332"/>
          </a:xfrm>
          <a:prstGeom prst="rect">
            <a:avLst/>
          </a:prstGeom>
          <a:noFill/>
        </p:spPr>
        <p:txBody>
          <a:bodyPr wrap="square" rtlCol="0">
            <a:spAutoFit/>
          </a:bodyPr>
          <a:lstStyle/>
          <a:p>
            <a:r>
              <a:rPr lang="en-CA" dirty="0" smtClean="0"/>
              <a:t>Mars Reconnaissance Orbiter</a:t>
            </a:r>
            <a:endParaRPr lang="en-CA" dirty="0"/>
          </a:p>
        </p:txBody>
      </p:sp>
    </p:spTree>
    <p:extLst>
      <p:ext uri="{BB962C8B-B14F-4D97-AF65-F5344CB8AC3E}">
        <p14:creationId xmlns:p14="http://schemas.microsoft.com/office/powerpoint/2010/main" val="10367506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SI Units Background</a:t>
            </a:r>
            <a:endParaRPr lang="en-CA" dirty="0"/>
          </a:p>
        </p:txBody>
      </p:sp>
      <p:sp>
        <p:nvSpPr>
          <p:cNvPr id="3" name="Content Placeholder 2"/>
          <p:cNvSpPr>
            <a:spLocks noGrp="1"/>
          </p:cNvSpPr>
          <p:nvPr>
            <p:ph idx="1"/>
          </p:nvPr>
        </p:nvSpPr>
        <p:spPr/>
        <p:txBody>
          <a:bodyPr>
            <a:normAutofit fontScale="92500" lnSpcReduction="10000"/>
          </a:bodyPr>
          <a:lstStyle/>
          <a:p>
            <a:r>
              <a:rPr lang="en-CA" dirty="0" smtClean="0"/>
              <a:t>One of the most fundamental aspects of science is that it is an international endeavor.  Historically people working in different countries have come upon similar discoveries, and people doing research in seemingly completely different fields of study (such as electricity and mechanics) have converged on the same  phenomenon.</a:t>
            </a:r>
          </a:p>
          <a:p>
            <a:r>
              <a:rPr lang="en-CA" dirty="0" smtClean="0"/>
              <a:t>In order for scientists to communicate clearly across national boundaries and for scientists working in different fields of study, to be able to share ideas clearly, it helps if everyone is using similar mathematical units. </a:t>
            </a:r>
          </a:p>
          <a:p>
            <a:r>
              <a:rPr lang="en-CA" dirty="0" smtClean="0"/>
              <a:t>Scientists have been moving towards a common system of units since the 1800’s.  But it wasn’t until 1960 that countries signed an agreement that they would work in what is now called the “SI” (</a:t>
            </a:r>
            <a:r>
              <a:rPr lang="en-CA" dirty="0" err="1" smtClean="0"/>
              <a:t>Systeme</a:t>
            </a:r>
            <a:r>
              <a:rPr lang="en-CA" dirty="0" smtClean="0"/>
              <a:t> International) .</a:t>
            </a:r>
            <a:endParaRPr lang="en-CA" dirty="0"/>
          </a:p>
        </p:txBody>
      </p:sp>
    </p:spTree>
    <p:extLst>
      <p:ext uri="{BB962C8B-B14F-4D97-AF65-F5344CB8AC3E}">
        <p14:creationId xmlns:p14="http://schemas.microsoft.com/office/powerpoint/2010/main" val="32247191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SI Base Units</a:t>
            </a:r>
            <a:endParaRPr lang="en-CA" dirty="0"/>
          </a:p>
        </p:txBody>
      </p:sp>
      <p:sp>
        <p:nvSpPr>
          <p:cNvPr id="3" name="Content Placeholder 2"/>
          <p:cNvSpPr>
            <a:spLocks noGrp="1"/>
          </p:cNvSpPr>
          <p:nvPr>
            <p:ph idx="1"/>
          </p:nvPr>
        </p:nvSpPr>
        <p:spPr>
          <a:xfrm>
            <a:off x="714105" y="2068318"/>
            <a:ext cx="9613861" cy="3599316"/>
          </a:xfrm>
        </p:spPr>
        <p:txBody>
          <a:bodyPr>
            <a:normAutofit/>
          </a:bodyPr>
          <a:lstStyle/>
          <a:p>
            <a:pPr marL="0" indent="0">
              <a:buNone/>
            </a:pPr>
            <a:r>
              <a:rPr lang="en-CA" dirty="0" smtClean="0"/>
              <a:t>The International System (SI) of units has 7 “Base Units” in which  which any physical quantity can be written.  These Base Units are:</a:t>
            </a:r>
          </a:p>
          <a:p>
            <a:pPr lvl="1"/>
            <a:endParaRPr lang="en-CA" dirty="0"/>
          </a:p>
        </p:txBody>
      </p:sp>
      <p:pic>
        <p:nvPicPr>
          <p:cNvPr id="4"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56060" y="3419758"/>
            <a:ext cx="1085963" cy="2781913"/>
          </a:xfrm>
          <a:prstGeom prst="rect">
            <a:avLst/>
          </a:prstGeom>
        </p:spPr>
      </p:pic>
      <p:sp>
        <p:nvSpPr>
          <p:cNvPr id="6" name="Rectangle 5"/>
          <p:cNvSpPr/>
          <p:nvPr/>
        </p:nvSpPr>
        <p:spPr>
          <a:xfrm>
            <a:off x="1375062" y="3136335"/>
            <a:ext cx="7273637" cy="3647209"/>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Content Placeholder 5"/>
          <p:cNvGraphicFramePr>
            <a:graphicFrameLocks/>
          </p:cNvGraphicFramePr>
          <p:nvPr>
            <p:extLst>
              <p:ext uri="{D42A27DB-BD31-4B8C-83A1-F6EECF244321}">
                <p14:modId xmlns:p14="http://schemas.microsoft.com/office/powerpoint/2010/main" val="2108153502"/>
              </p:ext>
            </p:extLst>
          </p:nvPr>
        </p:nvGraphicFramePr>
        <p:xfrm>
          <a:off x="1416626" y="3198680"/>
          <a:ext cx="7180117" cy="3501736"/>
        </p:xfrm>
        <a:graphic>
          <a:graphicData uri="http://schemas.openxmlformats.org/drawingml/2006/table">
            <a:tbl>
              <a:tblPr/>
              <a:tblGrid>
                <a:gridCol w="2675681"/>
                <a:gridCol w="2098573"/>
                <a:gridCol w="2405863"/>
              </a:tblGrid>
              <a:tr h="437717">
                <a:tc>
                  <a:txBody>
                    <a:bodyPr/>
                    <a:lstStyle/>
                    <a:p>
                      <a:pPr algn="ctr" fontAlgn="b"/>
                      <a:r>
                        <a:rPr lang="en-US" sz="1100" b="1" i="0" u="none" strike="noStrike" dirty="0">
                          <a:solidFill>
                            <a:srgbClr val="000000"/>
                          </a:solidFill>
                          <a:effectLst/>
                          <a:latin typeface="Calibri"/>
                        </a:rPr>
                        <a:t>Measurement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effectLst/>
                          <a:latin typeface="Calibri"/>
                        </a:rPr>
                        <a:t>Unit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1" i="0" u="none" strike="noStrike">
                          <a:solidFill>
                            <a:srgbClr val="000000"/>
                          </a:solidFill>
                          <a:effectLst/>
                          <a:latin typeface="Calibri"/>
                        </a:rPr>
                        <a:t>Symbol</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7717">
                <a:tc>
                  <a:txBody>
                    <a:bodyPr/>
                    <a:lstStyle/>
                    <a:p>
                      <a:pPr algn="ctr" fontAlgn="b"/>
                      <a:r>
                        <a:rPr lang="en-US" sz="1100" b="0" i="0" u="none" strike="noStrike" dirty="0">
                          <a:solidFill>
                            <a:srgbClr val="000000"/>
                          </a:solidFill>
                          <a:effectLst/>
                          <a:latin typeface="Calibri"/>
                        </a:rPr>
                        <a:t>Time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1100" b="0" i="0" u="none" strike="noStrike"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1100" b="0" i="0" u="none" strike="noStrike"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7717">
                <a:tc>
                  <a:txBody>
                    <a:bodyPr/>
                    <a:lstStyle/>
                    <a:p>
                      <a:pPr algn="ctr" fontAlgn="b"/>
                      <a:r>
                        <a:rPr lang="en-US" sz="1100" b="0" i="0" u="none" strike="noStrike" dirty="0">
                          <a:solidFill>
                            <a:srgbClr val="000000"/>
                          </a:solidFill>
                          <a:effectLst/>
                          <a:latin typeface="Calibri"/>
                        </a:rPr>
                        <a:t>Length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1100" b="0" i="0" u="none" strike="noStrike"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1100" b="0" i="0" u="none" strike="noStrike"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7717">
                <a:tc>
                  <a:txBody>
                    <a:bodyPr/>
                    <a:lstStyle/>
                    <a:p>
                      <a:pPr algn="ctr" fontAlgn="b"/>
                      <a:r>
                        <a:rPr lang="en-US" sz="1100" b="0" i="0" u="none" strike="noStrike" dirty="0">
                          <a:solidFill>
                            <a:srgbClr val="000000"/>
                          </a:solidFill>
                          <a:effectLst/>
                          <a:latin typeface="Calibri"/>
                        </a:rPr>
                        <a:t>Mass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1100" b="0" i="0" u="none" strike="noStrike"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1100" b="0" i="0" u="none" strike="noStrike"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7717">
                <a:tc>
                  <a:txBody>
                    <a:bodyPr/>
                    <a:lstStyle/>
                    <a:p>
                      <a:pPr algn="ctr" fontAlgn="b"/>
                      <a:r>
                        <a:rPr lang="en-US" sz="1100" b="0" i="0" u="none" strike="noStrike" dirty="0">
                          <a:solidFill>
                            <a:srgbClr val="000000"/>
                          </a:solidFill>
                          <a:effectLst/>
                          <a:latin typeface="Calibri"/>
                        </a:rPr>
                        <a:t>Electric Current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1100" b="0" i="0" u="none" strike="noStrike"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1100" b="0" i="0" u="none" strike="noStrike"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7717">
                <a:tc>
                  <a:txBody>
                    <a:bodyPr/>
                    <a:lstStyle/>
                    <a:p>
                      <a:pPr algn="ctr" fontAlgn="b"/>
                      <a:r>
                        <a:rPr lang="en-US" sz="1100" b="0" i="0" u="none" strike="noStrike">
                          <a:solidFill>
                            <a:srgbClr val="000000"/>
                          </a:solidFill>
                          <a:effectLst/>
                          <a:latin typeface="Calibri"/>
                        </a:rPr>
                        <a:t>Temperature</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1100" b="0" i="0" u="none" strike="noStrike"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1100" b="0" i="0" u="none" strike="noStrike"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7717">
                <a:tc>
                  <a:txBody>
                    <a:bodyPr/>
                    <a:lstStyle/>
                    <a:p>
                      <a:pPr algn="ctr" fontAlgn="b"/>
                      <a:r>
                        <a:rPr lang="en-US" sz="1100" b="0" i="0" u="none" strike="noStrike">
                          <a:solidFill>
                            <a:srgbClr val="000000"/>
                          </a:solidFill>
                          <a:effectLst/>
                          <a:latin typeface="Calibri"/>
                        </a:rPr>
                        <a:t>Intensity of Light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1100" b="0" i="0" u="none" strike="noStrike"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1100" b="0" i="0" u="none" strike="noStrike"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37717">
                <a:tc>
                  <a:txBody>
                    <a:bodyPr/>
                    <a:lstStyle/>
                    <a:p>
                      <a:pPr algn="ctr" fontAlgn="b"/>
                      <a:r>
                        <a:rPr lang="en-US" sz="1100" b="0" i="0" u="none" strike="noStrike" dirty="0">
                          <a:solidFill>
                            <a:srgbClr val="000000"/>
                          </a:solidFill>
                          <a:effectLst/>
                          <a:latin typeface="Calibri"/>
                        </a:rPr>
                        <a:t>Amount of Matter</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1100" b="0" i="0" u="none" strike="noStrike"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endParaRPr lang="en-US" sz="1100" b="0" i="0" u="none" strike="noStrike" dirty="0">
                        <a:solidFill>
                          <a:srgbClr val="000000"/>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8" name="TextBox 7"/>
          <p:cNvSpPr txBox="1"/>
          <p:nvPr/>
        </p:nvSpPr>
        <p:spPr>
          <a:xfrm>
            <a:off x="4762500" y="3722503"/>
            <a:ext cx="758536" cy="261610"/>
          </a:xfrm>
          <a:prstGeom prst="rect">
            <a:avLst/>
          </a:prstGeom>
          <a:noFill/>
        </p:spPr>
        <p:txBody>
          <a:bodyPr wrap="square" rtlCol="0">
            <a:spAutoFit/>
          </a:bodyPr>
          <a:lstStyle/>
          <a:p>
            <a:r>
              <a:rPr lang="en-US" sz="1100" dirty="0" smtClean="0">
                <a:solidFill>
                  <a:schemeClr val="bg1"/>
                </a:solidFill>
              </a:rPr>
              <a:t>Seconds</a:t>
            </a:r>
            <a:endParaRPr lang="en-US" sz="1100" dirty="0">
              <a:solidFill>
                <a:schemeClr val="bg1"/>
              </a:solidFill>
            </a:endParaRPr>
          </a:p>
        </p:txBody>
      </p:sp>
      <p:sp>
        <p:nvSpPr>
          <p:cNvPr id="9" name="TextBox 8"/>
          <p:cNvSpPr txBox="1"/>
          <p:nvPr/>
        </p:nvSpPr>
        <p:spPr>
          <a:xfrm>
            <a:off x="7274001" y="3737171"/>
            <a:ext cx="259045" cy="261610"/>
          </a:xfrm>
          <a:prstGeom prst="rect">
            <a:avLst/>
          </a:prstGeom>
          <a:noFill/>
        </p:spPr>
        <p:txBody>
          <a:bodyPr wrap="square" rtlCol="0">
            <a:spAutoFit/>
          </a:bodyPr>
          <a:lstStyle/>
          <a:p>
            <a:r>
              <a:rPr lang="en-US" sz="1100" dirty="0" smtClean="0">
                <a:solidFill>
                  <a:schemeClr val="bg1"/>
                </a:solidFill>
              </a:rPr>
              <a:t>s</a:t>
            </a:r>
            <a:endParaRPr lang="en-US" sz="1100" dirty="0">
              <a:solidFill>
                <a:schemeClr val="bg1"/>
              </a:solidFill>
            </a:endParaRPr>
          </a:p>
        </p:txBody>
      </p:sp>
      <p:sp>
        <p:nvSpPr>
          <p:cNvPr id="10" name="TextBox 9"/>
          <p:cNvSpPr txBox="1"/>
          <p:nvPr/>
        </p:nvSpPr>
        <p:spPr>
          <a:xfrm>
            <a:off x="4769426" y="4176240"/>
            <a:ext cx="758536" cy="261610"/>
          </a:xfrm>
          <a:prstGeom prst="rect">
            <a:avLst/>
          </a:prstGeom>
          <a:noFill/>
        </p:spPr>
        <p:txBody>
          <a:bodyPr wrap="square" rtlCol="0">
            <a:spAutoFit/>
          </a:bodyPr>
          <a:lstStyle/>
          <a:p>
            <a:r>
              <a:rPr lang="en-US" sz="1100" dirty="0" err="1" smtClean="0">
                <a:solidFill>
                  <a:schemeClr val="bg1"/>
                </a:solidFill>
              </a:rPr>
              <a:t>Metres</a:t>
            </a:r>
            <a:endParaRPr lang="en-US" sz="1100" dirty="0">
              <a:solidFill>
                <a:schemeClr val="bg1"/>
              </a:solidFill>
            </a:endParaRPr>
          </a:p>
        </p:txBody>
      </p:sp>
      <p:sp>
        <p:nvSpPr>
          <p:cNvPr id="11" name="TextBox 10"/>
          <p:cNvSpPr txBox="1"/>
          <p:nvPr/>
        </p:nvSpPr>
        <p:spPr>
          <a:xfrm>
            <a:off x="7249754" y="4190908"/>
            <a:ext cx="259045" cy="261610"/>
          </a:xfrm>
          <a:prstGeom prst="rect">
            <a:avLst/>
          </a:prstGeom>
          <a:noFill/>
        </p:spPr>
        <p:txBody>
          <a:bodyPr wrap="square" rtlCol="0">
            <a:spAutoFit/>
          </a:bodyPr>
          <a:lstStyle/>
          <a:p>
            <a:r>
              <a:rPr lang="en-US" sz="1100" dirty="0" smtClean="0">
                <a:solidFill>
                  <a:schemeClr val="bg1"/>
                </a:solidFill>
              </a:rPr>
              <a:t>m</a:t>
            </a:r>
            <a:endParaRPr lang="en-US" sz="1100" dirty="0">
              <a:solidFill>
                <a:schemeClr val="bg1"/>
              </a:solidFill>
            </a:endParaRPr>
          </a:p>
        </p:txBody>
      </p:sp>
      <p:sp>
        <p:nvSpPr>
          <p:cNvPr id="12" name="TextBox 11"/>
          <p:cNvSpPr txBox="1"/>
          <p:nvPr/>
        </p:nvSpPr>
        <p:spPr>
          <a:xfrm>
            <a:off x="4707080" y="4612664"/>
            <a:ext cx="949036" cy="261610"/>
          </a:xfrm>
          <a:prstGeom prst="rect">
            <a:avLst/>
          </a:prstGeom>
          <a:noFill/>
        </p:spPr>
        <p:txBody>
          <a:bodyPr wrap="square" rtlCol="0">
            <a:spAutoFit/>
          </a:bodyPr>
          <a:lstStyle/>
          <a:p>
            <a:r>
              <a:rPr lang="en-US" sz="1100" dirty="0" smtClean="0">
                <a:solidFill>
                  <a:schemeClr val="bg1"/>
                </a:solidFill>
              </a:rPr>
              <a:t>Kilograms</a:t>
            </a:r>
            <a:endParaRPr lang="en-US" sz="1100" dirty="0">
              <a:solidFill>
                <a:schemeClr val="bg1"/>
              </a:solidFill>
            </a:endParaRPr>
          </a:p>
        </p:txBody>
      </p:sp>
      <p:sp>
        <p:nvSpPr>
          <p:cNvPr id="13" name="TextBox 12"/>
          <p:cNvSpPr txBox="1"/>
          <p:nvPr/>
        </p:nvSpPr>
        <p:spPr>
          <a:xfrm>
            <a:off x="7228972" y="4596159"/>
            <a:ext cx="567672" cy="261610"/>
          </a:xfrm>
          <a:prstGeom prst="rect">
            <a:avLst/>
          </a:prstGeom>
          <a:noFill/>
        </p:spPr>
        <p:txBody>
          <a:bodyPr wrap="square" rtlCol="0">
            <a:spAutoFit/>
          </a:bodyPr>
          <a:lstStyle/>
          <a:p>
            <a:r>
              <a:rPr lang="en-US" sz="1100" dirty="0" smtClean="0">
                <a:solidFill>
                  <a:schemeClr val="bg1"/>
                </a:solidFill>
              </a:rPr>
              <a:t>Kg</a:t>
            </a:r>
            <a:endParaRPr lang="en-US" sz="1100" dirty="0">
              <a:solidFill>
                <a:schemeClr val="bg1"/>
              </a:solidFill>
            </a:endParaRPr>
          </a:p>
        </p:txBody>
      </p:sp>
      <p:sp>
        <p:nvSpPr>
          <p:cNvPr id="14" name="TextBox 13"/>
          <p:cNvSpPr txBox="1"/>
          <p:nvPr/>
        </p:nvSpPr>
        <p:spPr>
          <a:xfrm>
            <a:off x="4786743" y="5056010"/>
            <a:ext cx="758536" cy="261610"/>
          </a:xfrm>
          <a:prstGeom prst="rect">
            <a:avLst/>
          </a:prstGeom>
          <a:noFill/>
        </p:spPr>
        <p:txBody>
          <a:bodyPr wrap="square" rtlCol="0">
            <a:spAutoFit/>
          </a:bodyPr>
          <a:lstStyle/>
          <a:p>
            <a:r>
              <a:rPr lang="en-US" sz="1100" dirty="0" smtClean="0">
                <a:solidFill>
                  <a:schemeClr val="bg1"/>
                </a:solidFill>
              </a:rPr>
              <a:t>Ampere</a:t>
            </a:r>
            <a:endParaRPr lang="en-US" sz="1100" dirty="0">
              <a:solidFill>
                <a:schemeClr val="bg1"/>
              </a:solidFill>
            </a:endParaRPr>
          </a:p>
        </p:txBody>
      </p:sp>
      <p:sp>
        <p:nvSpPr>
          <p:cNvPr id="15" name="TextBox 14"/>
          <p:cNvSpPr txBox="1"/>
          <p:nvPr/>
        </p:nvSpPr>
        <p:spPr>
          <a:xfrm>
            <a:off x="7235898" y="5039505"/>
            <a:ext cx="259045" cy="261610"/>
          </a:xfrm>
          <a:prstGeom prst="rect">
            <a:avLst/>
          </a:prstGeom>
          <a:noFill/>
        </p:spPr>
        <p:txBody>
          <a:bodyPr wrap="square" rtlCol="0">
            <a:spAutoFit/>
          </a:bodyPr>
          <a:lstStyle/>
          <a:p>
            <a:r>
              <a:rPr lang="en-US" sz="1100" dirty="0" smtClean="0">
                <a:solidFill>
                  <a:schemeClr val="bg1"/>
                </a:solidFill>
              </a:rPr>
              <a:t>A</a:t>
            </a:r>
            <a:endParaRPr lang="en-US" sz="1100" dirty="0">
              <a:solidFill>
                <a:schemeClr val="bg1"/>
              </a:solidFill>
            </a:endParaRPr>
          </a:p>
        </p:txBody>
      </p:sp>
      <p:sp>
        <p:nvSpPr>
          <p:cNvPr id="16" name="TextBox 15"/>
          <p:cNvSpPr txBox="1"/>
          <p:nvPr/>
        </p:nvSpPr>
        <p:spPr>
          <a:xfrm>
            <a:off x="4817916" y="5492434"/>
            <a:ext cx="758536" cy="261610"/>
          </a:xfrm>
          <a:prstGeom prst="rect">
            <a:avLst/>
          </a:prstGeom>
          <a:noFill/>
        </p:spPr>
        <p:txBody>
          <a:bodyPr wrap="square" rtlCol="0">
            <a:spAutoFit/>
          </a:bodyPr>
          <a:lstStyle/>
          <a:p>
            <a:r>
              <a:rPr lang="en-US" sz="1100" dirty="0" smtClean="0">
                <a:solidFill>
                  <a:schemeClr val="bg1"/>
                </a:solidFill>
              </a:rPr>
              <a:t>Kelvin</a:t>
            </a:r>
            <a:endParaRPr lang="en-US" sz="1100" dirty="0">
              <a:solidFill>
                <a:schemeClr val="bg1"/>
              </a:solidFill>
            </a:endParaRPr>
          </a:p>
        </p:txBody>
      </p:sp>
      <p:sp>
        <p:nvSpPr>
          <p:cNvPr id="17" name="TextBox 16"/>
          <p:cNvSpPr txBox="1"/>
          <p:nvPr/>
        </p:nvSpPr>
        <p:spPr>
          <a:xfrm>
            <a:off x="7225507" y="5475929"/>
            <a:ext cx="259045" cy="261610"/>
          </a:xfrm>
          <a:prstGeom prst="rect">
            <a:avLst/>
          </a:prstGeom>
          <a:noFill/>
        </p:spPr>
        <p:txBody>
          <a:bodyPr wrap="square" rtlCol="0">
            <a:spAutoFit/>
          </a:bodyPr>
          <a:lstStyle/>
          <a:p>
            <a:r>
              <a:rPr lang="en-US" sz="1100" dirty="0" smtClean="0">
                <a:solidFill>
                  <a:schemeClr val="bg1"/>
                </a:solidFill>
              </a:rPr>
              <a:t>K</a:t>
            </a:r>
            <a:endParaRPr lang="en-US" sz="1100" dirty="0">
              <a:solidFill>
                <a:schemeClr val="bg1"/>
              </a:solidFill>
            </a:endParaRPr>
          </a:p>
        </p:txBody>
      </p:sp>
      <p:sp>
        <p:nvSpPr>
          <p:cNvPr id="18" name="TextBox 17"/>
          <p:cNvSpPr txBox="1"/>
          <p:nvPr/>
        </p:nvSpPr>
        <p:spPr>
          <a:xfrm>
            <a:off x="4783278" y="5925389"/>
            <a:ext cx="758536" cy="261610"/>
          </a:xfrm>
          <a:prstGeom prst="rect">
            <a:avLst/>
          </a:prstGeom>
          <a:noFill/>
        </p:spPr>
        <p:txBody>
          <a:bodyPr wrap="square" rtlCol="0">
            <a:spAutoFit/>
          </a:bodyPr>
          <a:lstStyle/>
          <a:p>
            <a:r>
              <a:rPr lang="en-US" sz="1100" dirty="0" smtClean="0">
                <a:solidFill>
                  <a:schemeClr val="bg1"/>
                </a:solidFill>
              </a:rPr>
              <a:t>Candela</a:t>
            </a:r>
            <a:endParaRPr lang="en-US" sz="1100" dirty="0">
              <a:solidFill>
                <a:schemeClr val="bg1"/>
              </a:solidFill>
            </a:endParaRPr>
          </a:p>
        </p:txBody>
      </p:sp>
      <p:sp>
        <p:nvSpPr>
          <p:cNvPr id="19" name="TextBox 18"/>
          <p:cNvSpPr txBox="1"/>
          <p:nvPr/>
        </p:nvSpPr>
        <p:spPr>
          <a:xfrm>
            <a:off x="7201260" y="5908884"/>
            <a:ext cx="429129" cy="261610"/>
          </a:xfrm>
          <a:prstGeom prst="rect">
            <a:avLst/>
          </a:prstGeom>
          <a:noFill/>
        </p:spPr>
        <p:txBody>
          <a:bodyPr wrap="square" rtlCol="0">
            <a:spAutoFit/>
          </a:bodyPr>
          <a:lstStyle/>
          <a:p>
            <a:r>
              <a:rPr lang="en-US" sz="1100" dirty="0" smtClean="0">
                <a:solidFill>
                  <a:schemeClr val="bg1"/>
                </a:solidFill>
              </a:rPr>
              <a:t>cd</a:t>
            </a:r>
            <a:endParaRPr lang="en-US" sz="1100" dirty="0">
              <a:solidFill>
                <a:schemeClr val="bg1"/>
              </a:solidFill>
            </a:endParaRPr>
          </a:p>
        </p:txBody>
      </p:sp>
      <p:sp>
        <p:nvSpPr>
          <p:cNvPr id="20" name="TextBox 19"/>
          <p:cNvSpPr txBox="1"/>
          <p:nvPr/>
        </p:nvSpPr>
        <p:spPr>
          <a:xfrm>
            <a:off x="4814451" y="6361813"/>
            <a:ext cx="758536" cy="261610"/>
          </a:xfrm>
          <a:prstGeom prst="rect">
            <a:avLst/>
          </a:prstGeom>
          <a:noFill/>
        </p:spPr>
        <p:txBody>
          <a:bodyPr wrap="square" rtlCol="0">
            <a:spAutoFit/>
          </a:bodyPr>
          <a:lstStyle/>
          <a:p>
            <a:r>
              <a:rPr lang="en-US" sz="1100" dirty="0" smtClean="0">
                <a:solidFill>
                  <a:schemeClr val="bg1"/>
                </a:solidFill>
              </a:rPr>
              <a:t>Mole</a:t>
            </a:r>
            <a:endParaRPr lang="en-US" sz="1100" dirty="0">
              <a:solidFill>
                <a:schemeClr val="bg1"/>
              </a:solidFill>
            </a:endParaRPr>
          </a:p>
        </p:txBody>
      </p:sp>
      <p:sp>
        <p:nvSpPr>
          <p:cNvPr id="21" name="TextBox 20"/>
          <p:cNvSpPr txBox="1"/>
          <p:nvPr/>
        </p:nvSpPr>
        <p:spPr>
          <a:xfrm>
            <a:off x="7170087" y="6345308"/>
            <a:ext cx="688902" cy="261610"/>
          </a:xfrm>
          <a:prstGeom prst="rect">
            <a:avLst/>
          </a:prstGeom>
          <a:noFill/>
        </p:spPr>
        <p:txBody>
          <a:bodyPr wrap="square" rtlCol="0">
            <a:spAutoFit/>
          </a:bodyPr>
          <a:lstStyle/>
          <a:p>
            <a:r>
              <a:rPr lang="en-US" sz="1100" dirty="0" err="1" smtClean="0">
                <a:solidFill>
                  <a:schemeClr val="bg1"/>
                </a:solidFill>
              </a:rPr>
              <a:t>Mol</a:t>
            </a:r>
            <a:endParaRPr lang="en-US" sz="1100" dirty="0">
              <a:solidFill>
                <a:schemeClr val="bg1"/>
              </a:solidFill>
            </a:endParaRPr>
          </a:p>
        </p:txBody>
      </p:sp>
      <p:sp>
        <p:nvSpPr>
          <p:cNvPr id="5" name="Oval Callout 4"/>
          <p:cNvSpPr/>
          <p:nvPr/>
        </p:nvSpPr>
        <p:spPr>
          <a:xfrm>
            <a:off x="3258355" y="3063251"/>
            <a:ext cx="3734873" cy="2246311"/>
          </a:xfrm>
          <a:prstGeom prst="wedgeEllipseCallout">
            <a:avLst>
              <a:gd name="adj1" fmla="val 109263"/>
              <a:gd name="adj2" fmla="val -108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smtClean="0"/>
              <a:t>What do you mean “in which any physical measurement can be written?</a:t>
            </a:r>
            <a:endParaRPr lang="en-CA" dirty="0"/>
          </a:p>
        </p:txBody>
      </p:sp>
    </p:spTree>
    <p:extLst>
      <p:ext uri="{BB962C8B-B14F-4D97-AF65-F5344CB8AC3E}">
        <p14:creationId xmlns:p14="http://schemas.microsoft.com/office/powerpoint/2010/main" val="2095372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1000" fill="hold"/>
                                        <p:tgtEl>
                                          <p:spTgt spid="12"/>
                                        </p:tgtEl>
                                        <p:attrNameLst>
                                          <p:attrName>ppt_w</p:attrName>
                                        </p:attrNameLst>
                                      </p:cBhvr>
                                      <p:tavLst>
                                        <p:tav tm="0">
                                          <p:val>
                                            <p:fltVal val="0"/>
                                          </p:val>
                                        </p:tav>
                                        <p:tav tm="100000">
                                          <p:val>
                                            <p:strVal val="#ppt_w"/>
                                          </p:val>
                                        </p:tav>
                                      </p:tavLst>
                                    </p:anim>
                                    <p:anim calcmode="lin" valueType="num">
                                      <p:cBhvr>
                                        <p:cTn id="38" dur="1000" fill="hold"/>
                                        <p:tgtEl>
                                          <p:spTgt spid="12"/>
                                        </p:tgtEl>
                                        <p:attrNameLst>
                                          <p:attrName>ppt_h</p:attrName>
                                        </p:attrNameLst>
                                      </p:cBhvr>
                                      <p:tavLst>
                                        <p:tav tm="0">
                                          <p:val>
                                            <p:fltVal val="0"/>
                                          </p:val>
                                        </p:tav>
                                        <p:tav tm="100000">
                                          <p:val>
                                            <p:strVal val="#ppt_h"/>
                                          </p:val>
                                        </p:tav>
                                      </p:tavLst>
                                    </p:anim>
                                    <p:anim calcmode="lin" valueType="num">
                                      <p:cBhvr>
                                        <p:cTn id="39" dur="1000" fill="hold"/>
                                        <p:tgtEl>
                                          <p:spTgt spid="12"/>
                                        </p:tgtEl>
                                        <p:attrNameLst>
                                          <p:attrName>style.rotation</p:attrName>
                                        </p:attrNameLst>
                                      </p:cBhvr>
                                      <p:tavLst>
                                        <p:tav tm="0">
                                          <p:val>
                                            <p:fltVal val="90"/>
                                          </p:val>
                                        </p:tav>
                                        <p:tav tm="100000">
                                          <p:val>
                                            <p:fltVal val="0"/>
                                          </p:val>
                                        </p:tav>
                                      </p:tavLst>
                                    </p:anim>
                                    <p:animEffect transition="in" filter="fade">
                                      <p:cBhvr>
                                        <p:cTn id="40" dur="1000"/>
                                        <p:tgtEl>
                                          <p:spTgt spid="12"/>
                                        </p:tgtEl>
                                      </p:cBhvr>
                                    </p:animEffect>
                                  </p:childTnLst>
                                </p:cTn>
                              </p:par>
                              <p:par>
                                <p:cTn id="41" presetID="31"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fltVal val="0"/>
                                          </p:val>
                                        </p:tav>
                                        <p:tav tm="100000">
                                          <p:val>
                                            <p:strVal val="#ppt_w"/>
                                          </p:val>
                                        </p:tav>
                                      </p:tavLst>
                                    </p:anim>
                                    <p:anim calcmode="lin" valueType="num">
                                      <p:cBhvr>
                                        <p:cTn id="44" dur="1000" fill="hold"/>
                                        <p:tgtEl>
                                          <p:spTgt spid="13"/>
                                        </p:tgtEl>
                                        <p:attrNameLst>
                                          <p:attrName>ppt_h</p:attrName>
                                        </p:attrNameLst>
                                      </p:cBhvr>
                                      <p:tavLst>
                                        <p:tav tm="0">
                                          <p:val>
                                            <p:fltVal val="0"/>
                                          </p:val>
                                        </p:tav>
                                        <p:tav tm="100000">
                                          <p:val>
                                            <p:strVal val="#ppt_h"/>
                                          </p:val>
                                        </p:tav>
                                      </p:tavLst>
                                    </p:anim>
                                    <p:anim calcmode="lin" valueType="num">
                                      <p:cBhvr>
                                        <p:cTn id="45" dur="1000" fill="hold"/>
                                        <p:tgtEl>
                                          <p:spTgt spid="13"/>
                                        </p:tgtEl>
                                        <p:attrNameLst>
                                          <p:attrName>style.rotation</p:attrName>
                                        </p:attrNameLst>
                                      </p:cBhvr>
                                      <p:tavLst>
                                        <p:tav tm="0">
                                          <p:val>
                                            <p:fltVal val="90"/>
                                          </p:val>
                                        </p:tav>
                                        <p:tav tm="100000">
                                          <p:val>
                                            <p:fltVal val="0"/>
                                          </p:val>
                                        </p:tav>
                                      </p:tavLst>
                                    </p:anim>
                                    <p:animEffect transition="in" filter="fade">
                                      <p:cBhvr>
                                        <p:cTn id="46" dur="10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31" presetClass="entr" presetSubtype="0" fill="hold" grpId="0" nodeType="click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1000" fill="hold"/>
                                        <p:tgtEl>
                                          <p:spTgt spid="14"/>
                                        </p:tgtEl>
                                        <p:attrNameLst>
                                          <p:attrName>ppt_w</p:attrName>
                                        </p:attrNameLst>
                                      </p:cBhvr>
                                      <p:tavLst>
                                        <p:tav tm="0">
                                          <p:val>
                                            <p:fltVal val="0"/>
                                          </p:val>
                                        </p:tav>
                                        <p:tav tm="100000">
                                          <p:val>
                                            <p:strVal val="#ppt_w"/>
                                          </p:val>
                                        </p:tav>
                                      </p:tavLst>
                                    </p:anim>
                                    <p:anim calcmode="lin" valueType="num">
                                      <p:cBhvr>
                                        <p:cTn id="52" dur="1000" fill="hold"/>
                                        <p:tgtEl>
                                          <p:spTgt spid="14"/>
                                        </p:tgtEl>
                                        <p:attrNameLst>
                                          <p:attrName>ppt_h</p:attrName>
                                        </p:attrNameLst>
                                      </p:cBhvr>
                                      <p:tavLst>
                                        <p:tav tm="0">
                                          <p:val>
                                            <p:fltVal val="0"/>
                                          </p:val>
                                        </p:tav>
                                        <p:tav tm="100000">
                                          <p:val>
                                            <p:strVal val="#ppt_h"/>
                                          </p:val>
                                        </p:tav>
                                      </p:tavLst>
                                    </p:anim>
                                    <p:anim calcmode="lin" valueType="num">
                                      <p:cBhvr>
                                        <p:cTn id="53" dur="1000" fill="hold"/>
                                        <p:tgtEl>
                                          <p:spTgt spid="14"/>
                                        </p:tgtEl>
                                        <p:attrNameLst>
                                          <p:attrName>style.rotation</p:attrName>
                                        </p:attrNameLst>
                                      </p:cBhvr>
                                      <p:tavLst>
                                        <p:tav tm="0">
                                          <p:val>
                                            <p:fltVal val="90"/>
                                          </p:val>
                                        </p:tav>
                                        <p:tav tm="100000">
                                          <p:val>
                                            <p:fltVal val="0"/>
                                          </p:val>
                                        </p:tav>
                                      </p:tavLst>
                                    </p:anim>
                                    <p:animEffect transition="in" filter="fade">
                                      <p:cBhvr>
                                        <p:cTn id="54" dur="1000"/>
                                        <p:tgtEl>
                                          <p:spTgt spid="14"/>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p:cTn id="57" dur="1000" fill="hold"/>
                                        <p:tgtEl>
                                          <p:spTgt spid="15"/>
                                        </p:tgtEl>
                                        <p:attrNameLst>
                                          <p:attrName>ppt_w</p:attrName>
                                        </p:attrNameLst>
                                      </p:cBhvr>
                                      <p:tavLst>
                                        <p:tav tm="0">
                                          <p:val>
                                            <p:fltVal val="0"/>
                                          </p:val>
                                        </p:tav>
                                        <p:tav tm="100000">
                                          <p:val>
                                            <p:strVal val="#ppt_w"/>
                                          </p:val>
                                        </p:tav>
                                      </p:tavLst>
                                    </p:anim>
                                    <p:anim calcmode="lin" valueType="num">
                                      <p:cBhvr>
                                        <p:cTn id="58" dur="1000" fill="hold"/>
                                        <p:tgtEl>
                                          <p:spTgt spid="15"/>
                                        </p:tgtEl>
                                        <p:attrNameLst>
                                          <p:attrName>ppt_h</p:attrName>
                                        </p:attrNameLst>
                                      </p:cBhvr>
                                      <p:tavLst>
                                        <p:tav tm="0">
                                          <p:val>
                                            <p:fltVal val="0"/>
                                          </p:val>
                                        </p:tav>
                                        <p:tav tm="100000">
                                          <p:val>
                                            <p:strVal val="#ppt_h"/>
                                          </p:val>
                                        </p:tav>
                                      </p:tavLst>
                                    </p:anim>
                                    <p:anim calcmode="lin" valueType="num">
                                      <p:cBhvr>
                                        <p:cTn id="59" dur="1000" fill="hold"/>
                                        <p:tgtEl>
                                          <p:spTgt spid="15"/>
                                        </p:tgtEl>
                                        <p:attrNameLst>
                                          <p:attrName>style.rotation</p:attrName>
                                        </p:attrNameLst>
                                      </p:cBhvr>
                                      <p:tavLst>
                                        <p:tav tm="0">
                                          <p:val>
                                            <p:fltVal val="90"/>
                                          </p:val>
                                        </p:tav>
                                        <p:tav tm="100000">
                                          <p:val>
                                            <p:fltVal val="0"/>
                                          </p:val>
                                        </p:tav>
                                      </p:tavLst>
                                    </p:anim>
                                    <p:animEffect transition="in" filter="fade">
                                      <p:cBhvr>
                                        <p:cTn id="60" dur="1000"/>
                                        <p:tgtEl>
                                          <p:spTgt spid="15"/>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 calcmode="lin" valueType="num">
                                      <p:cBhvr additive="base">
                                        <p:cTn id="65" dur="500" fill="hold"/>
                                        <p:tgtEl>
                                          <p:spTgt spid="16"/>
                                        </p:tgtEl>
                                        <p:attrNameLst>
                                          <p:attrName>ppt_x</p:attrName>
                                        </p:attrNameLst>
                                      </p:cBhvr>
                                      <p:tavLst>
                                        <p:tav tm="0">
                                          <p:val>
                                            <p:strVal val="#ppt_x"/>
                                          </p:val>
                                        </p:tav>
                                        <p:tav tm="100000">
                                          <p:val>
                                            <p:strVal val="#ppt_x"/>
                                          </p:val>
                                        </p:tav>
                                      </p:tavLst>
                                    </p:anim>
                                    <p:anim calcmode="lin" valueType="num">
                                      <p:cBhvr additive="base">
                                        <p:cTn id="66" dur="500" fill="hold"/>
                                        <p:tgtEl>
                                          <p:spTgt spid="16"/>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17"/>
                                        </p:tgtEl>
                                        <p:attrNameLst>
                                          <p:attrName>style.visibility</p:attrName>
                                        </p:attrNameLst>
                                      </p:cBhvr>
                                      <p:to>
                                        <p:strVal val="visible"/>
                                      </p:to>
                                    </p:set>
                                    <p:anim calcmode="lin" valueType="num">
                                      <p:cBhvr additive="base">
                                        <p:cTn id="69" dur="500" fill="hold"/>
                                        <p:tgtEl>
                                          <p:spTgt spid="17"/>
                                        </p:tgtEl>
                                        <p:attrNameLst>
                                          <p:attrName>ppt_x</p:attrName>
                                        </p:attrNameLst>
                                      </p:cBhvr>
                                      <p:tavLst>
                                        <p:tav tm="0">
                                          <p:val>
                                            <p:strVal val="#ppt_x"/>
                                          </p:val>
                                        </p:tav>
                                        <p:tav tm="100000">
                                          <p:val>
                                            <p:strVal val="#ppt_x"/>
                                          </p:val>
                                        </p:tav>
                                      </p:tavLst>
                                    </p:anim>
                                    <p:anim calcmode="lin" valueType="num">
                                      <p:cBhvr additive="base">
                                        <p:cTn id="7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6" presetClass="entr" presetSubtype="0" fill="hold" grpId="0" nodeType="click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down)">
                                      <p:cBhvr>
                                        <p:cTn id="75" dur="580">
                                          <p:stCondLst>
                                            <p:cond delay="0"/>
                                          </p:stCondLst>
                                        </p:cTn>
                                        <p:tgtEl>
                                          <p:spTgt spid="18"/>
                                        </p:tgtEl>
                                      </p:cBhvr>
                                    </p:animEffect>
                                    <p:anim calcmode="lin" valueType="num">
                                      <p:cBhvr>
                                        <p:cTn id="76"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77"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78"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79"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80"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81" dur="26">
                                          <p:stCondLst>
                                            <p:cond delay="650"/>
                                          </p:stCondLst>
                                        </p:cTn>
                                        <p:tgtEl>
                                          <p:spTgt spid="18"/>
                                        </p:tgtEl>
                                      </p:cBhvr>
                                      <p:to x="100000" y="60000"/>
                                    </p:animScale>
                                    <p:animScale>
                                      <p:cBhvr>
                                        <p:cTn id="82" dur="166" decel="50000">
                                          <p:stCondLst>
                                            <p:cond delay="676"/>
                                          </p:stCondLst>
                                        </p:cTn>
                                        <p:tgtEl>
                                          <p:spTgt spid="18"/>
                                        </p:tgtEl>
                                      </p:cBhvr>
                                      <p:to x="100000" y="100000"/>
                                    </p:animScale>
                                    <p:animScale>
                                      <p:cBhvr>
                                        <p:cTn id="83" dur="26">
                                          <p:stCondLst>
                                            <p:cond delay="1312"/>
                                          </p:stCondLst>
                                        </p:cTn>
                                        <p:tgtEl>
                                          <p:spTgt spid="18"/>
                                        </p:tgtEl>
                                      </p:cBhvr>
                                      <p:to x="100000" y="80000"/>
                                    </p:animScale>
                                    <p:animScale>
                                      <p:cBhvr>
                                        <p:cTn id="84" dur="166" decel="50000">
                                          <p:stCondLst>
                                            <p:cond delay="1338"/>
                                          </p:stCondLst>
                                        </p:cTn>
                                        <p:tgtEl>
                                          <p:spTgt spid="18"/>
                                        </p:tgtEl>
                                      </p:cBhvr>
                                      <p:to x="100000" y="100000"/>
                                    </p:animScale>
                                    <p:animScale>
                                      <p:cBhvr>
                                        <p:cTn id="85" dur="26">
                                          <p:stCondLst>
                                            <p:cond delay="1642"/>
                                          </p:stCondLst>
                                        </p:cTn>
                                        <p:tgtEl>
                                          <p:spTgt spid="18"/>
                                        </p:tgtEl>
                                      </p:cBhvr>
                                      <p:to x="100000" y="90000"/>
                                    </p:animScale>
                                    <p:animScale>
                                      <p:cBhvr>
                                        <p:cTn id="86" dur="166" decel="50000">
                                          <p:stCondLst>
                                            <p:cond delay="1668"/>
                                          </p:stCondLst>
                                        </p:cTn>
                                        <p:tgtEl>
                                          <p:spTgt spid="18"/>
                                        </p:tgtEl>
                                      </p:cBhvr>
                                      <p:to x="100000" y="100000"/>
                                    </p:animScale>
                                    <p:animScale>
                                      <p:cBhvr>
                                        <p:cTn id="87" dur="26">
                                          <p:stCondLst>
                                            <p:cond delay="1808"/>
                                          </p:stCondLst>
                                        </p:cTn>
                                        <p:tgtEl>
                                          <p:spTgt spid="18"/>
                                        </p:tgtEl>
                                      </p:cBhvr>
                                      <p:to x="100000" y="95000"/>
                                    </p:animScale>
                                    <p:animScale>
                                      <p:cBhvr>
                                        <p:cTn id="88" dur="166" decel="50000">
                                          <p:stCondLst>
                                            <p:cond delay="1834"/>
                                          </p:stCondLst>
                                        </p:cTn>
                                        <p:tgtEl>
                                          <p:spTgt spid="18"/>
                                        </p:tgtEl>
                                      </p:cBhvr>
                                      <p:to x="100000" y="100000"/>
                                    </p:animScale>
                                  </p:childTnLst>
                                </p:cTn>
                              </p:par>
                              <p:par>
                                <p:cTn id="89" presetID="26" presetClass="entr" presetSubtype="0" fill="hold" grpId="0" nodeType="with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wipe(down)">
                                      <p:cBhvr>
                                        <p:cTn id="91" dur="580">
                                          <p:stCondLst>
                                            <p:cond delay="0"/>
                                          </p:stCondLst>
                                        </p:cTn>
                                        <p:tgtEl>
                                          <p:spTgt spid="19"/>
                                        </p:tgtEl>
                                      </p:cBhvr>
                                    </p:animEffect>
                                    <p:anim calcmode="lin" valueType="num">
                                      <p:cBhvr>
                                        <p:cTn id="92"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93"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94"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95"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96"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97" dur="26">
                                          <p:stCondLst>
                                            <p:cond delay="650"/>
                                          </p:stCondLst>
                                        </p:cTn>
                                        <p:tgtEl>
                                          <p:spTgt spid="19"/>
                                        </p:tgtEl>
                                      </p:cBhvr>
                                      <p:to x="100000" y="60000"/>
                                    </p:animScale>
                                    <p:animScale>
                                      <p:cBhvr>
                                        <p:cTn id="98" dur="166" decel="50000">
                                          <p:stCondLst>
                                            <p:cond delay="676"/>
                                          </p:stCondLst>
                                        </p:cTn>
                                        <p:tgtEl>
                                          <p:spTgt spid="19"/>
                                        </p:tgtEl>
                                      </p:cBhvr>
                                      <p:to x="100000" y="100000"/>
                                    </p:animScale>
                                    <p:animScale>
                                      <p:cBhvr>
                                        <p:cTn id="99" dur="26">
                                          <p:stCondLst>
                                            <p:cond delay="1312"/>
                                          </p:stCondLst>
                                        </p:cTn>
                                        <p:tgtEl>
                                          <p:spTgt spid="19"/>
                                        </p:tgtEl>
                                      </p:cBhvr>
                                      <p:to x="100000" y="80000"/>
                                    </p:animScale>
                                    <p:animScale>
                                      <p:cBhvr>
                                        <p:cTn id="100" dur="166" decel="50000">
                                          <p:stCondLst>
                                            <p:cond delay="1338"/>
                                          </p:stCondLst>
                                        </p:cTn>
                                        <p:tgtEl>
                                          <p:spTgt spid="19"/>
                                        </p:tgtEl>
                                      </p:cBhvr>
                                      <p:to x="100000" y="100000"/>
                                    </p:animScale>
                                    <p:animScale>
                                      <p:cBhvr>
                                        <p:cTn id="101" dur="26">
                                          <p:stCondLst>
                                            <p:cond delay="1642"/>
                                          </p:stCondLst>
                                        </p:cTn>
                                        <p:tgtEl>
                                          <p:spTgt spid="19"/>
                                        </p:tgtEl>
                                      </p:cBhvr>
                                      <p:to x="100000" y="90000"/>
                                    </p:animScale>
                                    <p:animScale>
                                      <p:cBhvr>
                                        <p:cTn id="102" dur="166" decel="50000">
                                          <p:stCondLst>
                                            <p:cond delay="1668"/>
                                          </p:stCondLst>
                                        </p:cTn>
                                        <p:tgtEl>
                                          <p:spTgt spid="19"/>
                                        </p:tgtEl>
                                      </p:cBhvr>
                                      <p:to x="100000" y="100000"/>
                                    </p:animScale>
                                    <p:animScale>
                                      <p:cBhvr>
                                        <p:cTn id="103" dur="26">
                                          <p:stCondLst>
                                            <p:cond delay="1808"/>
                                          </p:stCondLst>
                                        </p:cTn>
                                        <p:tgtEl>
                                          <p:spTgt spid="19"/>
                                        </p:tgtEl>
                                      </p:cBhvr>
                                      <p:to x="100000" y="95000"/>
                                    </p:animScale>
                                    <p:animScale>
                                      <p:cBhvr>
                                        <p:cTn id="104" dur="166" decel="50000">
                                          <p:stCondLst>
                                            <p:cond delay="1834"/>
                                          </p:stCondLst>
                                        </p:cTn>
                                        <p:tgtEl>
                                          <p:spTgt spid="19"/>
                                        </p:tgtEl>
                                      </p:cBhvr>
                                      <p:to x="100000" y="100000"/>
                                    </p:animScale>
                                  </p:childTnLst>
                                </p:cTn>
                              </p:par>
                            </p:childTnLst>
                          </p:cTn>
                        </p:par>
                      </p:childTnLst>
                    </p:cTn>
                  </p:par>
                  <p:par>
                    <p:cTn id="105" fill="hold">
                      <p:stCondLst>
                        <p:cond delay="indefinite"/>
                      </p:stCondLst>
                      <p:childTnLst>
                        <p:par>
                          <p:cTn id="106" fill="hold">
                            <p:stCondLst>
                              <p:cond delay="0"/>
                            </p:stCondLst>
                            <p:childTnLst>
                              <p:par>
                                <p:cTn id="107" presetID="26" presetClass="entr" presetSubtype="0" fill="hold" grpId="0" nodeType="clickEffect">
                                  <p:stCondLst>
                                    <p:cond delay="0"/>
                                  </p:stCondLst>
                                  <p:childTnLst>
                                    <p:set>
                                      <p:cBhvr>
                                        <p:cTn id="108" dur="1" fill="hold">
                                          <p:stCondLst>
                                            <p:cond delay="0"/>
                                          </p:stCondLst>
                                        </p:cTn>
                                        <p:tgtEl>
                                          <p:spTgt spid="20"/>
                                        </p:tgtEl>
                                        <p:attrNameLst>
                                          <p:attrName>style.visibility</p:attrName>
                                        </p:attrNameLst>
                                      </p:cBhvr>
                                      <p:to>
                                        <p:strVal val="visible"/>
                                      </p:to>
                                    </p:set>
                                    <p:animEffect transition="in" filter="wipe(down)">
                                      <p:cBhvr>
                                        <p:cTn id="109" dur="580">
                                          <p:stCondLst>
                                            <p:cond delay="0"/>
                                          </p:stCondLst>
                                        </p:cTn>
                                        <p:tgtEl>
                                          <p:spTgt spid="20"/>
                                        </p:tgtEl>
                                      </p:cBhvr>
                                    </p:animEffect>
                                    <p:anim calcmode="lin" valueType="num">
                                      <p:cBhvr>
                                        <p:cTn id="110"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11"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12"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13"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14"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15" dur="26">
                                          <p:stCondLst>
                                            <p:cond delay="650"/>
                                          </p:stCondLst>
                                        </p:cTn>
                                        <p:tgtEl>
                                          <p:spTgt spid="20"/>
                                        </p:tgtEl>
                                      </p:cBhvr>
                                      <p:to x="100000" y="60000"/>
                                    </p:animScale>
                                    <p:animScale>
                                      <p:cBhvr>
                                        <p:cTn id="116" dur="166" decel="50000">
                                          <p:stCondLst>
                                            <p:cond delay="676"/>
                                          </p:stCondLst>
                                        </p:cTn>
                                        <p:tgtEl>
                                          <p:spTgt spid="20"/>
                                        </p:tgtEl>
                                      </p:cBhvr>
                                      <p:to x="100000" y="100000"/>
                                    </p:animScale>
                                    <p:animScale>
                                      <p:cBhvr>
                                        <p:cTn id="117" dur="26">
                                          <p:stCondLst>
                                            <p:cond delay="1312"/>
                                          </p:stCondLst>
                                        </p:cTn>
                                        <p:tgtEl>
                                          <p:spTgt spid="20"/>
                                        </p:tgtEl>
                                      </p:cBhvr>
                                      <p:to x="100000" y="80000"/>
                                    </p:animScale>
                                    <p:animScale>
                                      <p:cBhvr>
                                        <p:cTn id="118" dur="166" decel="50000">
                                          <p:stCondLst>
                                            <p:cond delay="1338"/>
                                          </p:stCondLst>
                                        </p:cTn>
                                        <p:tgtEl>
                                          <p:spTgt spid="20"/>
                                        </p:tgtEl>
                                      </p:cBhvr>
                                      <p:to x="100000" y="100000"/>
                                    </p:animScale>
                                    <p:animScale>
                                      <p:cBhvr>
                                        <p:cTn id="119" dur="26">
                                          <p:stCondLst>
                                            <p:cond delay="1642"/>
                                          </p:stCondLst>
                                        </p:cTn>
                                        <p:tgtEl>
                                          <p:spTgt spid="20"/>
                                        </p:tgtEl>
                                      </p:cBhvr>
                                      <p:to x="100000" y="90000"/>
                                    </p:animScale>
                                    <p:animScale>
                                      <p:cBhvr>
                                        <p:cTn id="120" dur="166" decel="50000">
                                          <p:stCondLst>
                                            <p:cond delay="1668"/>
                                          </p:stCondLst>
                                        </p:cTn>
                                        <p:tgtEl>
                                          <p:spTgt spid="20"/>
                                        </p:tgtEl>
                                      </p:cBhvr>
                                      <p:to x="100000" y="100000"/>
                                    </p:animScale>
                                    <p:animScale>
                                      <p:cBhvr>
                                        <p:cTn id="121" dur="26">
                                          <p:stCondLst>
                                            <p:cond delay="1808"/>
                                          </p:stCondLst>
                                        </p:cTn>
                                        <p:tgtEl>
                                          <p:spTgt spid="20"/>
                                        </p:tgtEl>
                                      </p:cBhvr>
                                      <p:to x="100000" y="95000"/>
                                    </p:animScale>
                                    <p:animScale>
                                      <p:cBhvr>
                                        <p:cTn id="122" dur="166" decel="50000">
                                          <p:stCondLst>
                                            <p:cond delay="1834"/>
                                          </p:stCondLst>
                                        </p:cTn>
                                        <p:tgtEl>
                                          <p:spTgt spid="20"/>
                                        </p:tgtEl>
                                      </p:cBhvr>
                                      <p:to x="100000" y="100000"/>
                                    </p:animScale>
                                  </p:childTnLst>
                                </p:cTn>
                              </p:par>
                              <p:par>
                                <p:cTn id="123" presetID="26" presetClass="entr" presetSubtype="0" fill="hold" grpId="0" nodeType="withEffect">
                                  <p:stCondLst>
                                    <p:cond delay="0"/>
                                  </p:stCondLst>
                                  <p:childTnLst>
                                    <p:set>
                                      <p:cBhvr>
                                        <p:cTn id="124" dur="1" fill="hold">
                                          <p:stCondLst>
                                            <p:cond delay="0"/>
                                          </p:stCondLst>
                                        </p:cTn>
                                        <p:tgtEl>
                                          <p:spTgt spid="21"/>
                                        </p:tgtEl>
                                        <p:attrNameLst>
                                          <p:attrName>style.visibility</p:attrName>
                                        </p:attrNameLst>
                                      </p:cBhvr>
                                      <p:to>
                                        <p:strVal val="visible"/>
                                      </p:to>
                                    </p:set>
                                    <p:animEffect transition="in" filter="wipe(down)">
                                      <p:cBhvr>
                                        <p:cTn id="125" dur="580">
                                          <p:stCondLst>
                                            <p:cond delay="0"/>
                                          </p:stCondLst>
                                        </p:cTn>
                                        <p:tgtEl>
                                          <p:spTgt spid="21"/>
                                        </p:tgtEl>
                                      </p:cBhvr>
                                    </p:animEffect>
                                    <p:anim calcmode="lin" valueType="num">
                                      <p:cBhvr>
                                        <p:cTn id="126" dur="1822" tmFilter="0,0; 0.14,0.36; 0.43,0.73; 0.71,0.91; 1.0,1.0">
                                          <p:stCondLst>
                                            <p:cond delay="0"/>
                                          </p:stCondLst>
                                        </p:cTn>
                                        <p:tgtEl>
                                          <p:spTgt spid="21"/>
                                        </p:tgtEl>
                                        <p:attrNameLst>
                                          <p:attrName>ppt_x</p:attrName>
                                        </p:attrNameLst>
                                      </p:cBhvr>
                                      <p:tavLst>
                                        <p:tav tm="0">
                                          <p:val>
                                            <p:strVal val="#ppt_x-0.25"/>
                                          </p:val>
                                        </p:tav>
                                        <p:tav tm="100000">
                                          <p:val>
                                            <p:strVal val="#ppt_x"/>
                                          </p:val>
                                        </p:tav>
                                      </p:tavLst>
                                    </p:anim>
                                    <p:anim calcmode="lin" valueType="num">
                                      <p:cBhvr>
                                        <p:cTn id="127" dur="664" tmFilter="0.0,0.0; 0.25,0.07; 0.50,0.2; 0.75,0.467; 1.0,1.0">
                                          <p:stCondLst>
                                            <p:cond delay="0"/>
                                          </p:stCondLst>
                                        </p:cTn>
                                        <p:tgtEl>
                                          <p:spTgt spid="21"/>
                                        </p:tgtEl>
                                        <p:attrNameLst>
                                          <p:attrName>ppt_y</p:attrName>
                                        </p:attrNameLst>
                                      </p:cBhvr>
                                      <p:tavLst>
                                        <p:tav tm="0" fmla="#ppt_y-sin(pi*$)/3">
                                          <p:val>
                                            <p:fltVal val="0.5"/>
                                          </p:val>
                                        </p:tav>
                                        <p:tav tm="100000">
                                          <p:val>
                                            <p:fltVal val="1"/>
                                          </p:val>
                                        </p:tav>
                                      </p:tavLst>
                                    </p:anim>
                                    <p:anim calcmode="lin" valueType="num">
                                      <p:cBhvr>
                                        <p:cTn id="128" dur="664" tmFilter="0, 0; 0.125,0.2665; 0.25,0.4; 0.375,0.465; 0.5,0.5;  0.625,0.535; 0.75,0.6; 0.875,0.7335; 1,1">
                                          <p:stCondLst>
                                            <p:cond delay="664"/>
                                          </p:stCondLst>
                                        </p:cTn>
                                        <p:tgtEl>
                                          <p:spTgt spid="21"/>
                                        </p:tgtEl>
                                        <p:attrNameLst>
                                          <p:attrName>ppt_y</p:attrName>
                                        </p:attrNameLst>
                                      </p:cBhvr>
                                      <p:tavLst>
                                        <p:tav tm="0" fmla="#ppt_y-sin(pi*$)/9">
                                          <p:val>
                                            <p:fltVal val="0"/>
                                          </p:val>
                                        </p:tav>
                                        <p:tav tm="100000">
                                          <p:val>
                                            <p:fltVal val="1"/>
                                          </p:val>
                                        </p:tav>
                                      </p:tavLst>
                                    </p:anim>
                                    <p:anim calcmode="lin" valueType="num">
                                      <p:cBhvr>
                                        <p:cTn id="129" dur="332" tmFilter="0, 0; 0.125,0.2665; 0.25,0.4; 0.375,0.465; 0.5,0.5;  0.625,0.535; 0.75,0.6; 0.875,0.7335; 1,1">
                                          <p:stCondLst>
                                            <p:cond delay="1324"/>
                                          </p:stCondLst>
                                        </p:cTn>
                                        <p:tgtEl>
                                          <p:spTgt spid="21"/>
                                        </p:tgtEl>
                                        <p:attrNameLst>
                                          <p:attrName>ppt_y</p:attrName>
                                        </p:attrNameLst>
                                      </p:cBhvr>
                                      <p:tavLst>
                                        <p:tav tm="0" fmla="#ppt_y-sin(pi*$)/27">
                                          <p:val>
                                            <p:fltVal val="0"/>
                                          </p:val>
                                        </p:tav>
                                        <p:tav tm="100000">
                                          <p:val>
                                            <p:fltVal val="1"/>
                                          </p:val>
                                        </p:tav>
                                      </p:tavLst>
                                    </p:anim>
                                    <p:anim calcmode="lin" valueType="num">
                                      <p:cBhvr>
                                        <p:cTn id="130" dur="164" tmFilter="0, 0; 0.125,0.2665; 0.25,0.4; 0.375,0.465; 0.5,0.5;  0.625,0.535; 0.75,0.6; 0.875,0.7335; 1,1">
                                          <p:stCondLst>
                                            <p:cond delay="1656"/>
                                          </p:stCondLst>
                                        </p:cTn>
                                        <p:tgtEl>
                                          <p:spTgt spid="21"/>
                                        </p:tgtEl>
                                        <p:attrNameLst>
                                          <p:attrName>ppt_y</p:attrName>
                                        </p:attrNameLst>
                                      </p:cBhvr>
                                      <p:tavLst>
                                        <p:tav tm="0" fmla="#ppt_y-sin(pi*$)/81">
                                          <p:val>
                                            <p:fltVal val="0"/>
                                          </p:val>
                                        </p:tav>
                                        <p:tav tm="100000">
                                          <p:val>
                                            <p:fltVal val="1"/>
                                          </p:val>
                                        </p:tav>
                                      </p:tavLst>
                                    </p:anim>
                                    <p:animScale>
                                      <p:cBhvr>
                                        <p:cTn id="131" dur="26">
                                          <p:stCondLst>
                                            <p:cond delay="650"/>
                                          </p:stCondLst>
                                        </p:cTn>
                                        <p:tgtEl>
                                          <p:spTgt spid="21"/>
                                        </p:tgtEl>
                                      </p:cBhvr>
                                      <p:to x="100000" y="60000"/>
                                    </p:animScale>
                                    <p:animScale>
                                      <p:cBhvr>
                                        <p:cTn id="132" dur="166" decel="50000">
                                          <p:stCondLst>
                                            <p:cond delay="676"/>
                                          </p:stCondLst>
                                        </p:cTn>
                                        <p:tgtEl>
                                          <p:spTgt spid="21"/>
                                        </p:tgtEl>
                                      </p:cBhvr>
                                      <p:to x="100000" y="100000"/>
                                    </p:animScale>
                                    <p:animScale>
                                      <p:cBhvr>
                                        <p:cTn id="133" dur="26">
                                          <p:stCondLst>
                                            <p:cond delay="1312"/>
                                          </p:stCondLst>
                                        </p:cTn>
                                        <p:tgtEl>
                                          <p:spTgt spid="21"/>
                                        </p:tgtEl>
                                      </p:cBhvr>
                                      <p:to x="100000" y="80000"/>
                                    </p:animScale>
                                    <p:animScale>
                                      <p:cBhvr>
                                        <p:cTn id="134" dur="166" decel="50000">
                                          <p:stCondLst>
                                            <p:cond delay="1338"/>
                                          </p:stCondLst>
                                        </p:cTn>
                                        <p:tgtEl>
                                          <p:spTgt spid="21"/>
                                        </p:tgtEl>
                                      </p:cBhvr>
                                      <p:to x="100000" y="100000"/>
                                    </p:animScale>
                                    <p:animScale>
                                      <p:cBhvr>
                                        <p:cTn id="135" dur="26">
                                          <p:stCondLst>
                                            <p:cond delay="1642"/>
                                          </p:stCondLst>
                                        </p:cTn>
                                        <p:tgtEl>
                                          <p:spTgt spid="21"/>
                                        </p:tgtEl>
                                      </p:cBhvr>
                                      <p:to x="100000" y="90000"/>
                                    </p:animScale>
                                    <p:animScale>
                                      <p:cBhvr>
                                        <p:cTn id="136" dur="166" decel="50000">
                                          <p:stCondLst>
                                            <p:cond delay="1668"/>
                                          </p:stCondLst>
                                        </p:cTn>
                                        <p:tgtEl>
                                          <p:spTgt spid="21"/>
                                        </p:tgtEl>
                                      </p:cBhvr>
                                      <p:to x="100000" y="100000"/>
                                    </p:animScale>
                                    <p:animScale>
                                      <p:cBhvr>
                                        <p:cTn id="137" dur="26">
                                          <p:stCondLst>
                                            <p:cond delay="1808"/>
                                          </p:stCondLst>
                                        </p:cTn>
                                        <p:tgtEl>
                                          <p:spTgt spid="21"/>
                                        </p:tgtEl>
                                      </p:cBhvr>
                                      <p:to x="100000" y="95000"/>
                                    </p:animScale>
                                    <p:animScale>
                                      <p:cBhvr>
                                        <p:cTn id="138" dur="166" decel="50000">
                                          <p:stCondLst>
                                            <p:cond delay="1834"/>
                                          </p:stCondLst>
                                        </p:cTn>
                                        <p:tgtEl>
                                          <p:spTgt spid="21"/>
                                        </p:tgtEl>
                                      </p:cBhvr>
                                      <p:to x="100000" y="100000"/>
                                    </p:animScale>
                                  </p:childTnLst>
                                </p:cTn>
                              </p:par>
                            </p:childTnLst>
                          </p:cTn>
                        </p:par>
                      </p:childTnLst>
                    </p:cTn>
                  </p:par>
                  <p:par>
                    <p:cTn id="139" fill="hold">
                      <p:stCondLst>
                        <p:cond delay="indefinite"/>
                      </p:stCondLst>
                      <p:childTnLst>
                        <p:par>
                          <p:cTn id="140" fill="hold">
                            <p:stCondLst>
                              <p:cond delay="0"/>
                            </p:stCondLst>
                            <p:childTnLst>
                              <p:par>
                                <p:cTn id="141" presetID="10" presetClass="entr" presetSubtype="0" fill="hold" grpId="0" nodeType="clickEffect">
                                  <p:stCondLst>
                                    <p:cond delay="0"/>
                                  </p:stCondLst>
                                  <p:childTnLst>
                                    <p:set>
                                      <p:cBhvr>
                                        <p:cTn id="142" dur="1" fill="hold">
                                          <p:stCondLst>
                                            <p:cond delay="0"/>
                                          </p:stCondLst>
                                        </p:cTn>
                                        <p:tgtEl>
                                          <p:spTgt spid="5"/>
                                        </p:tgtEl>
                                        <p:attrNameLst>
                                          <p:attrName>style.visibility</p:attrName>
                                        </p:attrNameLst>
                                      </p:cBhvr>
                                      <p:to>
                                        <p:strVal val="visible"/>
                                      </p:to>
                                    </p:set>
                                    <p:animEffect transition="in" filter="fade">
                                      <p:cBhvr>
                                        <p:cTn id="14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Other Measurements?</a:t>
            </a:r>
            <a:endParaRPr lang="en-CA" dirty="0"/>
          </a:p>
        </p:txBody>
      </p:sp>
      <p:sp>
        <p:nvSpPr>
          <p:cNvPr id="6" name="Content Placeholder 5"/>
          <p:cNvSpPr>
            <a:spLocks noGrp="1"/>
          </p:cNvSpPr>
          <p:nvPr>
            <p:ph idx="1"/>
          </p:nvPr>
        </p:nvSpPr>
        <p:spPr>
          <a:xfrm>
            <a:off x="680321" y="2336873"/>
            <a:ext cx="10910665" cy="3599316"/>
          </a:xfrm>
        </p:spPr>
        <p:txBody>
          <a:bodyPr/>
          <a:lstStyle/>
          <a:p>
            <a:r>
              <a:rPr lang="en-CA" dirty="0" smtClean="0"/>
              <a:t>Ok, so distance is measured in “metres”, time is measured in seconds and mass is measured in kilograms.  We can now discuss other physical quantities in terms of these units. For example.</a:t>
            </a:r>
          </a:p>
          <a:p>
            <a:r>
              <a:rPr lang="en-CA" dirty="0" smtClean="0"/>
              <a:t>Acceleration is measured in “metres per </a:t>
            </a:r>
            <a:r>
              <a:rPr lang="en-CA" dirty="0" smtClean="0"/>
              <a:t>second squared” </a:t>
            </a:r>
            <a:r>
              <a:rPr lang="en-CA" dirty="0" smtClean="0"/>
              <a:t>(</a:t>
            </a:r>
            <a:r>
              <a:rPr lang="en-CA" dirty="0" smtClean="0"/>
              <a:t>ms</a:t>
            </a:r>
            <a:r>
              <a:rPr lang="en-CA" baseline="30000" dirty="0" smtClean="0"/>
              <a:t>-2</a:t>
            </a:r>
            <a:r>
              <a:rPr lang="en-CA" dirty="0" smtClean="0"/>
              <a:t>)</a:t>
            </a:r>
            <a:endParaRPr lang="en-CA" dirty="0" smtClean="0"/>
          </a:p>
          <a:p>
            <a:r>
              <a:rPr lang="en-CA" dirty="0" smtClean="0"/>
              <a:t>Force is measured in “kilograms meters per second squared”  </a:t>
            </a:r>
            <a:r>
              <a:rPr lang="en-CA" smtClean="0"/>
              <a:t>(</a:t>
            </a:r>
            <a:r>
              <a:rPr lang="en-CA" smtClean="0"/>
              <a:t>kgms</a:t>
            </a:r>
            <a:r>
              <a:rPr lang="en-CA" baseline="30000" smtClean="0"/>
              <a:t>-2</a:t>
            </a:r>
            <a:r>
              <a:rPr lang="en-CA" smtClean="0"/>
              <a:t>)</a:t>
            </a:r>
            <a:endParaRPr lang="en-CA" dirty="0"/>
          </a:p>
          <a:p>
            <a:r>
              <a:rPr lang="en-CA" dirty="0" smtClean="0"/>
              <a:t>Energy is measured in “kilograms metres squared per second squared” (kgm</a:t>
            </a:r>
            <a:r>
              <a:rPr lang="en-CA" baseline="30000" dirty="0" smtClean="0"/>
              <a:t>2</a:t>
            </a:r>
            <a:r>
              <a:rPr lang="en-CA" dirty="0" smtClean="0"/>
              <a:t>s</a:t>
            </a:r>
            <a:r>
              <a:rPr lang="en-CA" baseline="30000" dirty="0" smtClean="0"/>
              <a:t>-2</a:t>
            </a:r>
            <a:r>
              <a:rPr lang="en-CA" dirty="0" smtClean="0"/>
              <a:t>)</a:t>
            </a:r>
          </a:p>
        </p:txBody>
      </p:sp>
    </p:spTree>
    <p:extLst>
      <p:ext uri="{BB962C8B-B14F-4D97-AF65-F5344CB8AC3E}">
        <p14:creationId xmlns:p14="http://schemas.microsoft.com/office/powerpoint/2010/main" val="39726044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Derived Units</a:t>
            </a:r>
            <a:endParaRPr lang="en-CA" dirty="0"/>
          </a:p>
        </p:txBody>
      </p:sp>
      <p:sp>
        <p:nvSpPr>
          <p:cNvPr id="3" name="Content Placeholder 2"/>
          <p:cNvSpPr>
            <a:spLocks noGrp="1"/>
          </p:cNvSpPr>
          <p:nvPr>
            <p:ph idx="1"/>
          </p:nvPr>
        </p:nvSpPr>
        <p:spPr/>
        <p:txBody>
          <a:bodyPr/>
          <a:lstStyle/>
          <a:p>
            <a:r>
              <a:rPr lang="en-CA" dirty="0" smtClean="0"/>
              <a:t>Some common units are really annoying to say (</a:t>
            </a:r>
            <a:r>
              <a:rPr lang="en-CA" dirty="0" err="1" smtClean="0"/>
              <a:t>eg</a:t>
            </a:r>
            <a:r>
              <a:rPr lang="en-CA" dirty="0" smtClean="0"/>
              <a:t> </a:t>
            </a:r>
            <a:r>
              <a:rPr lang="en-CA" dirty="0"/>
              <a:t>kilograms metres squared per second </a:t>
            </a:r>
            <a:r>
              <a:rPr lang="en-CA" dirty="0" smtClean="0"/>
              <a:t>squared) so instead we give a number of “derived units” their own name.  Each of these units represent their own measurements, but actually are a combination of the other seven base units.</a:t>
            </a:r>
          </a:p>
          <a:p>
            <a:r>
              <a:rPr lang="en-CA" dirty="0" smtClean="0"/>
              <a:t>Examples are:</a:t>
            </a:r>
          </a:p>
          <a:p>
            <a:r>
              <a:rPr lang="en-CA" dirty="0" err="1" smtClean="0"/>
              <a:t>Newtons</a:t>
            </a:r>
            <a:r>
              <a:rPr lang="en-CA" dirty="0" smtClean="0"/>
              <a:t> (kgms</a:t>
            </a:r>
            <a:r>
              <a:rPr lang="en-CA" baseline="30000" dirty="0" smtClean="0"/>
              <a:t>-2</a:t>
            </a:r>
            <a:r>
              <a:rPr lang="en-CA" dirty="0" smtClean="0"/>
              <a:t>)</a:t>
            </a:r>
          </a:p>
          <a:p>
            <a:r>
              <a:rPr lang="en-CA" dirty="0" smtClean="0"/>
              <a:t>Joules (kgm</a:t>
            </a:r>
            <a:r>
              <a:rPr lang="en-CA" baseline="30000" dirty="0" smtClean="0"/>
              <a:t>2</a:t>
            </a:r>
            <a:r>
              <a:rPr lang="en-CA" dirty="0" smtClean="0"/>
              <a:t>s</a:t>
            </a:r>
            <a:r>
              <a:rPr lang="en-CA" baseline="30000" dirty="0" smtClean="0"/>
              <a:t>-2</a:t>
            </a:r>
            <a:r>
              <a:rPr lang="en-CA" dirty="0" smtClean="0"/>
              <a:t>)</a:t>
            </a:r>
          </a:p>
          <a:p>
            <a:r>
              <a:rPr lang="en-CA" dirty="0" smtClean="0"/>
              <a:t>Ohm (m</a:t>
            </a:r>
            <a:r>
              <a:rPr lang="en-CA" baseline="30000" dirty="0" smtClean="0"/>
              <a:t>2</a:t>
            </a:r>
            <a:r>
              <a:rPr lang="en-CA" dirty="0" smtClean="0"/>
              <a:t>kgs</a:t>
            </a:r>
            <a:r>
              <a:rPr lang="en-CA" baseline="30000" dirty="0" smtClean="0"/>
              <a:t>-3</a:t>
            </a:r>
            <a:r>
              <a:rPr lang="en-CA" dirty="0" smtClean="0"/>
              <a:t>A</a:t>
            </a:r>
            <a:r>
              <a:rPr lang="en-CA" baseline="30000" dirty="0" smtClean="0"/>
              <a:t>-2</a:t>
            </a:r>
            <a:r>
              <a:rPr lang="en-CA" dirty="0" smtClean="0"/>
              <a:t>)</a:t>
            </a:r>
          </a:p>
          <a:p>
            <a:endParaRPr lang="en-CA" dirty="0"/>
          </a:p>
        </p:txBody>
      </p:sp>
    </p:spTree>
    <p:extLst>
      <p:ext uri="{BB962C8B-B14F-4D97-AF65-F5344CB8AC3E}">
        <p14:creationId xmlns:p14="http://schemas.microsoft.com/office/powerpoint/2010/main" val="5081548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354667" y="1614311"/>
            <a:ext cx="8342489" cy="5034845"/>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smtClean="0"/>
              <a:t>Derived Units</a:t>
            </a:r>
            <a:endParaRPr lang="en-US" dirty="0"/>
          </a:p>
        </p:txBody>
      </p:sp>
      <p:graphicFrame>
        <p:nvGraphicFramePr>
          <p:cNvPr id="4" name="Group 467"/>
          <p:cNvGraphicFramePr>
            <a:graphicFrameLocks noGrp="1"/>
          </p:cNvGraphicFramePr>
          <p:nvPr>
            <p:ph idx="1"/>
            <p:extLst>
              <p:ext uri="{D42A27DB-BD31-4B8C-83A1-F6EECF244321}">
                <p14:modId xmlns:p14="http://schemas.microsoft.com/office/powerpoint/2010/main" val="3655934869"/>
              </p:ext>
            </p:extLst>
          </p:nvPr>
        </p:nvGraphicFramePr>
        <p:xfrm>
          <a:off x="1426105" y="1682045"/>
          <a:ext cx="8229600" cy="4930776"/>
        </p:xfrm>
        <a:graphic>
          <a:graphicData uri="http://schemas.openxmlformats.org/drawingml/2006/table">
            <a:tbl>
              <a:tblPr/>
              <a:tblGrid>
                <a:gridCol w="2214563"/>
                <a:gridCol w="1540197"/>
                <a:gridCol w="1406203"/>
                <a:gridCol w="3068637"/>
              </a:tblGrid>
              <a:tr h="579194">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0000"/>
                          </a:solidFill>
                          <a:effectLst/>
                          <a:latin typeface="Arial" charset="0"/>
                          <a:cs typeface="Arial" charset="0"/>
                        </a:rPr>
                        <a:t>Measurement</a:t>
                      </a:r>
                      <a:endParaRPr kumimoji="0" lang="en-US" sz="1600" b="0" i="0" u="none" strike="noStrike" cap="none" normalizeH="0" baseline="0" dirty="0" smtClean="0">
                        <a:ln>
                          <a:noFill/>
                        </a:ln>
                        <a:solidFill>
                          <a:srgbClr val="FF0000"/>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0000"/>
                          </a:solidFill>
                          <a:effectLst/>
                          <a:latin typeface="Arial" charset="0"/>
                          <a:cs typeface="Arial" charset="0"/>
                        </a:rPr>
                        <a:t>Unit</a:t>
                      </a:r>
                      <a:endParaRPr kumimoji="0" lang="en-US" sz="1600" b="0" i="0" u="none" strike="noStrike" cap="none" normalizeH="0" baseline="0" dirty="0" smtClean="0">
                        <a:ln>
                          <a:noFill/>
                        </a:ln>
                        <a:solidFill>
                          <a:srgbClr val="FF0000"/>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0000"/>
                          </a:solidFill>
                          <a:effectLst/>
                          <a:latin typeface="Arial" charset="0"/>
                          <a:cs typeface="Arial" charset="0"/>
                        </a:rPr>
                        <a:t>Symbol</a:t>
                      </a:r>
                      <a:endParaRPr kumimoji="0" lang="en-US" sz="1600" b="0" i="0" u="none" strike="noStrike" cap="none" normalizeH="0" baseline="0" dirty="0" smtClean="0">
                        <a:ln>
                          <a:noFill/>
                        </a:ln>
                        <a:solidFill>
                          <a:srgbClr val="FF0000"/>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0000"/>
                          </a:solidFill>
                          <a:effectLst/>
                          <a:latin typeface="Arial" charset="0"/>
                          <a:cs typeface="Arial" charset="0"/>
                        </a:rPr>
                        <a:t>Conversion From Base SI Units</a:t>
                      </a:r>
                      <a:endParaRPr kumimoji="0" lang="en-US" sz="1600" b="0" i="0" u="none" strike="noStrike" cap="none" normalizeH="0" baseline="0" dirty="0" smtClean="0">
                        <a:ln>
                          <a:noFill/>
                        </a:ln>
                        <a:solidFill>
                          <a:srgbClr val="FF0000"/>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6286">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radioactivity</a:t>
                      </a: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s</a:t>
                      </a:r>
                      <a:r>
                        <a:rPr kumimoji="0" lang="en-US" sz="1600" b="0" i="0" u="none" strike="noStrike" cap="none" normalizeH="0" baseline="30000" smtClean="0">
                          <a:ln>
                            <a:noFill/>
                          </a:ln>
                          <a:solidFill>
                            <a:schemeClr val="bg1"/>
                          </a:solidFill>
                          <a:effectLst/>
                          <a:latin typeface="Arial" charset="0"/>
                          <a:cs typeface="Arial" charset="0"/>
                        </a:rPr>
                        <a:t>-1</a:t>
                      </a:r>
                      <a:endParaRPr kumimoji="0" lang="en-US" sz="1600" b="0" i="0" u="none" strike="noStrike" cap="none" normalizeH="0" baseline="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7874">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electric charge</a:t>
                      </a: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A s</a:t>
                      </a:r>
                      <a:endParaRPr kumimoji="0" lang="en-US" sz="1600" b="0" i="0" u="none" strike="noStrike" cap="none" normalizeH="0" baseline="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6286">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frequency</a:t>
                      </a: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s</a:t>
                      </a:r>
                      <a:r>
                        <a:rPr kumimoji="0" lang="en-US" sz="1600" b="0" i="0" u="none" strike="noStrike" cap="none" normalizeH="0" baseline="30000" smtClean="0">
                          <a:ln>
                            <a:noFill/>
                          </a:ln>
                          <a:solidFill>
                            <a:schemeClr val="bg1"/>
                          </a:solidFill>
                          <a:effectLst/>
                          <a:latin typeface="Arial" charset="0"/>
                          <a:cs typeface="Arial" charset="0"/>
                        </a:rPr>
                        <a:t>-1</a:t>
                      </a:r>
                      <a:endParaRPr kumimoji="0" lang="en-US" sz="1600" b="0" i="0" u="none" strike="noStrike" cap="none" normalizeH="0" baseline="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7874">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energy or work</a:t>
                      </a: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kg m</a:t>
                      </a:r>
                      <a:r>
                        <a:rPr kumimoji="0" lang="en-US" sz="1600" b="0" i="0" u="none" strike="noStrike" cap="none" normalizeH="0" baseline="30000" smtClean="0">
                          <a:ln>
                            <a:noFill/>
                          </a:ln>
                          <a:solidFill>
                            <a:schemeClr val="bg1"/>
                          </a:solidFill>
                          <a:effectLst/>
                          <a:latin typeface="Arial" charset="0"/>
                          <a:cs typeface="Arial" charset="0"/>
                        </a:rPr>
                        <a:t>2</a:t>
                      </a:r>
                      <a:r>
                        <a:rPr kumimoji="0" lang="en-US" sz="1600" b="0" i="0" u="none" strike="noStrike" cap="none" normalizeH="0" baseline="0" smtClean="0">
                          <a:ln>
                            <a:noFill/>
                          </a:ln>
                          <a:solidFill>
                            <a:schemeClr val="bg1"/>
                          </a:solidFill>
                          <a:effectLst/>
                          <a:latin typeface="Arial" charset="0"/>
                          <a:cs typeface="Arial" charset="0"/>
                        </a:rPr>
                        <a:t> s</a:t>
                      </a:r>
                      <a:r>
                        <a:rPr kumimoji="0" lang="en-US" sz="1600" b="0" i="0" u="none" strike="noStrike" cap="none" normalizeH="0" baseline="30000" smtClean="0">
                          <a:ln>
                            <a:noFill/>
                          </a:ln>
                          <a:solidFill>
                            <a:schemeClr val="bg1"/>
                          </a:solidFill>
                          <a:effectLst/>
                          <a:latin typeface="Arial" charset="0"/>
                          <a:cs typeface="Arial" charset="0"/>
                        </a:rPr>
                        <a:t>-2</a:t>
                      </a:r>
                      <a:endParaRPr kumimoji="0" lang="en-US" sz="1600" b="0" i="0" u="none" strike="noStrike" cap="none" normalizeH="0" baseline="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7874">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force or weight</a:t>
                      </a: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kg m s</a:t>
                      </a:r>
                      <a:r>
                        <a:rPr kumimoji="0" lang="en-US" sz="1600" b="0" i="0" u="none" strike="noStrike" cap="none" normalizeH="0" baseline="30000" smtClean="0">
                          <a:ln>
                            <a:noFill/>
                          </a:ln>
                          <a:solidFill>
                            <a:schemeClr val="bg1"/>
                          </a:solidFill>
                          <a:effectLst/>
                          <a:latin typeface="Arial" charset="0"/>
                          <a:cs typeface="Arial" charset="0"/>
                        </a:rPr>
                        <a:t>-1</a:t>
                      </a:r>
                      <a:endParaRPr kumimoji="0" lang="en-US" sz="1600" b="0" i="0" u="none" strike="noStrike" cap="none" normalizeH="0" baseline="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6286">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resistance</a:t>
                      </a: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kg m</a:t>
                      </a:r>
                      <a:r>
                        <a:rPr kumimoji="0" lang="en-US" sz="1600" b="0" i="0" u="none" strike="noStrike" cap="none" normalizeH="0" baseline="30000" smtClean="0">
                          <a:ln>
                            <a:noFill/>
                          </a:ln>
                          <a:solidFill>
                            <a:schemeClr val="bg1"/>
                          </a:solidFill>
                          <a:effectLst/>
                          <a:latin typeface="Arial" charset="0"/>
                          <a:cs typeface="Arial" charset="0"/>
                        </a:rPr>
                        <a:t>2</a:t>
                      </a:r>
                      <a:r>
                        <a:rPr kumimoji="0" lang="en-US" sz="1600" b="0" i="0" u="none" strike="noStrike" cap="none" normalizeH="0" baseline="0" smtClean="0">
                          <a:ln>
                            <a:noFill/>
                          </a:ln>
                          <a:solidFill>
                            <a:schemeClr val="bg1"/>
                          </a:solidFill>
                          <a:effectLst/>
                          <a:latin typeface="Arial" charset="0"/>
                          <a:cs typeface="Arial" charset="0"/>
                        </a:rPr>
                        <a:t> s</a:t>
                      </a:r>
                      <a:r>
                        <a:rPr kumimoji="0" lang="en-US" sz="1600" b="0" i="0" u="none" strike="noStrike" cap="none" normalizeH="0" baseline="30000" smtClean="0">
                          <a:ln>
                            <a:noFill/>
                          </a:ln>
                          <a:solidFill>
                            <a:schemeClr val="bg1"/>
                          </a:solidFill>
                          <a:effectLst/>
                          <a:latin typeface="Arial" charset="0"/>
                          <a:cs typeface="Arial" charset="0"/>
                        </a:rPr>
                        <a:t>-3</a:t>
                      </a:r>
                      <a:r>
                        <a:rPr kumimoji="0" lang="en-US" sz="1600" b="0" i="0" u="none" strike="noStrike" cap="none" normalizeH="0" baseline="0" smtClean="0">
                          <a:ln>
                            <a:noFill/>
                          </a:ln>
                          <a:solidFill>
                            <a:schemeClr val="bg1"/>
                          </a:solidFill>
                          <a:effectLst/>
                          <a:latin typeface="Arial" charset="0"/>
                          <a:cs typeface="Arial" charset="0"/>
                        </a:rPr>
                        <a:t> A</a:t>
                      </a:r>
                      <a:r>
                        <a:rPr kumimoji="0" lang="en-US" sz="1600" b="0" i="0" u="none" strike="noStrike" cap="none" normalizeH="0" baseline="30000" smtClean="0">
                          <a:ln>
                            <a:noFill/>
                          </a:ln>
                          <a:solidFill>
                            <a:schemeClr val="bg1"/>
                          </a:solidFill>
                          <a:effectLst/>
                          <a:latin typeface="Arial" charset="0"/>
                          <a:cs typeface="Arial" charset="0"/>
                        </a:rPr>
                        <a:t>-2</a:t>
                      </a:r>
                      <a:endParaRPr kumimoji="0" lang="en-US" sz="1600" b="0" i="0" u="none" strike="noStrike" cap="none" normalizeH="0" baseline="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7874">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pressure</a:t>
                      </a: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kg m</a:t>
                      </a:r>
                      <a:r>
                        <a:rPr kumimoji="0" lang="en-US" sz="1600" b="0" i="0" u="none" strike="noStrike" cap="none" normalizeH="0" baseline="30000" dirty="0" smtClean="0">
                          <a:ln>
                            <a:noFill/>
                          </a:ln>
                          <a:solidFill>
                            <a:schemeClr val="bg1"/>
                          </a:solidFill>
                          <a:effectLst/>
                          <a:latin typeface="Arial" charset="0"/>
                          <a:cs typeface="Arial" charset="0"/>
                        </a:rPr>
                        <a:t>-1</a:t>
                      </a:r>
                      <a:r>
                        <a:rPr kumimoji="0" lang="en-US" sz="1600" b="0" i="0" u="none" strike="noStrike" cap="none" normalizeH="0" baseline="0" dirty="0" smtClean="0">
                          <a:ln>
                            <a:noFill/>
                          </a:ln>
                          <a:solidFill>
                            <a:schemeClr val="bg1"/>
                          </a:solidFill>
                          <a:effectLst/>
                          <a:latin typeface="Arial" charset="0"/>
                          <a:cs typeface="Arial" charset="0"/>
                        </a:rPr>
                        <a:t> s</a:t>
                      </a:r>
                      <a:r>
                        <a:rPr kumimoji="0" lang="en-US" sz="1600" b="0" i="0" u="none" strike="noStrike" cap="none" normalizeH="0" baseline="30000" dirty="0" smtClean="0">
                          <a:ln>
                            <a:noFill/>
                          </a:ln>
                          <a:solidFill>
                            <a:schemeClr val="bg1"/>
                          </a:solidFill>
                          <a:effectLst/>
                          <a:latin typeface="Arial" charset="0"/>
                          <a:cs typeface="Arial" charset="0"/>
                        </a:rPr>
                        <a:t>-2</a:t>
                      </a: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9194">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magnetic field strength</a:t>
                      </a: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kg s</a:t>
                      </a:r>
                      <a:r>
                        <a:rPr kumimoji="0" lang="en-US" sz="1600" b="0" i="0" u="none" strike="noStrike" cap="none" normalizeH="0" baseline="30000" dirty="0" smtClean="0">
                          <a:ln>
                            <a:noFill/>
                          </a:ln>
                          <a:solidFill>
                            <a:schemeClr val="bg1"/>
                          </a:solidFill>
                          <a:effectLst/>
                          <a:latin typeface="Arial" charset="0"/>
                          <a:cs typeface="Arial" charset="0"/>
                        </a:rPr>
                        <a:t>-2</a:t>
                      </a:r>
                      <a:r>
                        <a:rPr kumimoji="0" lang="en-US" sz="1600" b="0" i="0" u="none" strike="noStrike" cap="none" normalizeH="0" baseline="0" dirty="0" smtClean="0">
                          <a:ln>
                            <a:noFill/>
                          </a:ln>
                          <a:solidFill>
                            <a:schemeClr val="bg1"/>
                          </a:solidFill>
                          <a:effectLst/>
                          <a:latin typeface="Arial" charset="0"/>
                          <a:cs typeface="Arial" charset="0"/>
                        </a:rPr>
                        <a:t> A</a:t>
                      </a:r>
                      <a:r>
                        <a:rPr kumimoji="0" lang="en-US" sz="1600" b="0" i="0" u="none" strike="noStrike" cap="none" normalizeH="0" baseline="30000" dirty="0" smtClean="0">
                          <a:ln>
                            <a:noFill/>
                          </a:ln>
                          <a:solidFill>
                            <a:schemeClr val="bg1"/>
                          </a:solidFill>
                          <a:effectLst/>
                          <a:latin typeface="Arial" charset="0"/>
                          <a:cs typeface="Arial" charset="0"/>
                        </a:rPr>
                        <a:t>-1</a:t>
                      </a: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7874">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potential difference</a:t>
                      </a: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kg m</a:t>
                      </a:r>
                      <a:r>
                        <a:rPr kumimoji="0" lang="en-US" sz="1600" b="0" i="0" u="none" strike="noStrike" cap="none" normalizeH="0" baseline="30000" dirty="0" smtClean="0">
                          <a:ln>
                            <a:noFill/>
                          </a:ln>
                          <a:solidFill>
                            <a:schemeClr val="bg1"/>
                          </a:solidFill>
                          <a:effectLst/>
                          <a:latin typeface="Arial" charset="0"/>
                          <a:cs typeface="Arial" charset="0"/>
                        </a:rPr>
                        <a:t>2</a:t>
                      </a:r>
                      <a:r>
                        <a:rPr kumimoji="0" lang="en-US" sz="1600" b="0" i="0" u="none" strike="noStrike" cap="none" normalizeH="0" baseline="0" dirty="0" smtClean="0">
                          <a:ln>
                            <a:noFill/>
                          </a:ln>
                          <a:solidFill>
                            <a:schemeClr val="bg1"/>
                          </a:solidFill>
                          <a:effectLst/>
                          <a:latin typeface="Arial" charset="0"/>
                          <a:cs typeface="Arial" charset="0"/>
                        </a:rPr>
                        <a:t> s</a:t>
                      </a:r>
                      <a:r>
                        <a:rPr kumimoji="0" lang="en-US" sz="1600" b="0" i="0" u="none" strike="noStrike" cap="none" normalizeH="0" baseline="30000" dirty="0" smtClean="0">
                          <a:ln>
                            <a:noFill/>
                          </a:ln>
                          <a:solidFill>
                            <a:schemeClr val="bg1"/>
                          </a:solidFill>
                          <a:effectLst/>
                          <a:latin typeface="Arial" charset="0"/>
                          <a:cs typeface="Arial" charset="0"/>
                        </a:rPr>
                        <a:t>-3</a:t>
                      </a:r>
                      <a:r>
                        <a:rPr kumimoji="0" lang="en-US" sz="1600" b="0" i="0" u="none" strike="noStrike" cap="none" normalizeH="0" baseline="0" dirty="0" smtClean="0">
                          <a:ln>
                            <a:noFill/>
                          </a:ln>
                          <a:solidFill>
                            <a:schemeClr val="bg1"/>
                          </a:solidFill>
                          <a:effectLst/>
                          <a:latin typeface="Arial" charset="0"/>
                          <a:cs typeface="Arial" charset="0"/>
                        </a:rPr>
                        <a:t> A</a:t>
                      </a:r>
                      <a:r>
                        <a:rPr kumimoji="0" lang="en-US" sz="1600" b="0" i="0" u="none" strike="noStrike" cap="none" normalizeH="0" baseline="30000" dirty="0" smtClean="0">
                          <a:ln>
                            <a:noFill/>
                          </a:ln>
                          <a:solidFill>
                            <a:schemeClr val="bg1"/>
                          </a:solidFill>
                          <a:effectLst/>
                          <a:latin typeface="Arial" charset="0"/>
                          <a:cs typeface="Arial" charset="0"/>
                        </a:rPr>
                        <a:t>-1</a:t>
                      </a: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6286">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power</a:t>
                      </a: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kg m</a:t>
                      </a:r>
                      <a:r>
                        <a:rPr kumimoji="0" lang="en-US" sz="1600" b="0" i="0" u="none" strike="noStrike" cap="none" normalizeH="0" baseline="30000" dirty="0" smtClean="0">
                          <a:ln>
                            <a:noFill/>
                          </a:ln>
                          <a:solidFill>
                            <a:schemeClr val="bg1"/>
                          </a:solidFill>
                          <a:effectLst/>
                          <a:latin typeface="Arial" charset="0"/>
                          <a:cs typeface="Arial" charset="0"/>
                        </a:rPr>
                        <a:t>2</a:t>
                      </a:r>
                      <a:r>
                        <a:rPr kumimoji="0" lang="en-US" sz="1600" b="0" i="0" u="none" strike="noStrike" cap="none" normalizeH="0" baseline="0" dirty="0" smtClean="0">
                          <a:ln>
                            <a:noFill/>
                          </a:ln>
                          <a:solidFill>
                            <a:schemeClr val="bg1"/>
                          </a:solidFill>
                          <a:effectLst/>
                          <a:latin typeface="Arial" charset="0"/>
                          <a:cs typeface="Arial" charset="0"/>
                        </a:rPr>
                        <a:t> s</a:t>
                      </a:r>
                      <a:r>
                        <a:rPr kumimoji="0" lang="en-US" sz="1600" b="0" i="0" u="none" strike="noStrike" cap="none" normalizeH="0" baseline="30000" dirty="0" smtClean="0">
                          <a:ln>
                            <a:noFill/>
                          </a:ln>
                          <a:solidFill>
                            <a:schemeClr val="bg1"/>
                          </a:solidFill>
                          <a:effectLst/>
                          <a:latin typeface="Arial" charset="0"/>
                          <a:cs typeface="Arial" charset="0"/>
                        </a:rPr>
                        <a:t>-3</a:t>
                      </a: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77874">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magnetic flux</a:t>
                      </a: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kg m</a:t>
                      </a:r>
                      <a:r>
                        <a:rPr kumimoji="0" lang="en-US" sz="1600" b="0" i="0" u="none" strike="noStrike" cap="none" normalizeH="0" baseline="30000" dirty="0" smtClean="0">
                          <a:ln>
                            <a:noFill/>
                          </a:ln>
                          <a:solidFill>
                            <a:schemeClr val="bg1"/>
                          </a:solidFill>
                          <a:effectLst/>
                          <a:latin typeface="Arial" charset="0"/>
                          <a:cs typeface="Arial" charset="0"/>
                        </a:rPr>
                        <a:t>2</a:t>
                      </a:r>
                      <a:r>
                        <a:rPr kumimoji="0" lang="en-US" sz="1600" b="0" i="0" u="none" strike="noStrike" cap="none" normalizeH="0" baseline="0" dirty="0" smtClean="0">
                          <a:ln>
                            <a:noFill/>
                          </a:ln>
                          <a:solidFill>
                            <a:schemeClr val="bg1"/>
                          </a:solidFill>
                          <a:effectLst/>
                          <a:latin typeface="Arial" charset="0"/>
                          <a:cs typeface="Arial" charset="0"/>
                        </a:rPr>
                        <a:t> s</a:t>
                      </a:r>
                      <a:r>
                        <a:rPr kumimoji="0" lang="en-US" sz="1600" b="0" i="0" u="none" strike="noStrike" cap="none" normalizeH="0" baseline="30000" dirty="0" smtClean="0">
                          <a:ln>
                            <a:noFill/>
                          </a:ln>
                          <a:solidFill>
                            <a:schemeClr val="bg1"/>
                          </a:solidFill>
                          <a:effectLst/>
                          <a:latin typeface="Arial" charset="0"/>
                          <a:cs typeface="Arial" charset="0"/>
                        </a:rPr>
                        <a:t>-2</a:t>
                      </a:r>
                      <a:r>
                        <a:rPr kumimoji="0" lang="en-US" sz="1600" b="0" i="0" u="none" strike="noStrike" cap="none" normalizeH="0" baseline="0" dirty="0" smtClean="0">
                          <a:ln>
                            <a:noFill/>
                          </a:ln>
                          <a:solidFill>
                            <a:schemeClr val="bg1"/>
                          </a:solidFill>
                          <a:effectLst/>
                          <a:latin typeface="Arial" charset="0"/>
                          <a:cs typeface="Arial" charset="0"/>
                        </a:rPr>
                        <a:t> A</a:t>
                      </a:r>
                      <a:r>
                        <a:rPr kumimoji="0" lang="en-US" sz="1600" b="0" i="0" u="none" strike="noStrike" cap="none" normalizeH="0" baseline="30000" dirty="0" smtClean="0">
                          <a:ln>
                            <a:noFill/>
                          </a:ln>
                          <a:solidFill>
                            <a:schemeClr val="bg1"/>
                          </a:solidFill>
                          <a:effectLst/>
                          <a:latin typeface="Arial" charset="0"/>
                          <a:cs typeface="Arial" charset="0"/>
                        </a:rPr>
                        <a:t>-1</a:t>
                      </a:r>
                      <a:endParaRPr kumimoji="0" lang="en-US" sz="1600" b="0" i="0" u="none" strike="noStrike" cap="none" normalizeH="0" baseline="0" dirty="0" smtClean="0">
                        <a:ln>
                          <a:noFill/>
                        </a:ln>
                        <a:solidFill>
                          <a:schemeClr val="bg1"/>
                        </a:solidFill>
                        <a:effectLst/>
                        <a:latin typeface="Arial" charset="0"/>
                      </a:endParaRPr>
                    </a:p>
                  </a:txBody>
                  <a:tcPr marT="45726" marB="45726"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6" name="TextBox 5"/>
          <p:cNvSpPr txBox="1"/>
          <p:nvPr/>
        </p:nvSpPr>
        <p:spPr>
          <a:xfrm>
            <a:off x="3781777" y="2291643"/>
            <a:ext cx="1275645" cy="369332"/>
          </a:xfrm>
          <a:prstGeom prst="rect">
            <a:avLst/>
          </a:prstGeom>
          <a:noFill/>
        </p:spPr>
        <p:txBody>
          <a:bodyPr wrap="square" rtlCol="0">
            <a:spAutoFit/>
          </a:bodyPr>
          <a:lstStyle/>
          <a:p>
            <a:pPr algn="ctr"/>
            <a:r>
              <a:rPr lang="en-US" dirty="0" smtClean="0">
                <a:solidFill>
                  <a:schemeClr val="bg1"/>
                </a:solidFill>
              </a:rPr>
              <a:t>Becquerel</a:t>
            </a:r>
            <a:endParaRPr lang="en-US" dirty="0">
              <a:solidFill>
                <a:schemeClr val="bg1"/>
              </a:solidFill>
            </a:endParaRPr>
          </a:p>
        </p:txBody>
      </p:sp>
      <p:sp>
        <p:nvSpPr>
          <p:cNvPr id="7" name="TextBox 6"/>
          <p:cNvSpPr txBox="1"/>
          <p:nvPr/>
        </p:nvSpPr>
        <p:spPr>
          <a:xfrm>
            <a:off x="5260621" y="2291643"/>
            <a:ext cx="1275645" cy="369332"/>
          </a:xfrm>
          <a:prstGeom prst="rect">
            <a:avLst/>
          </a:prstGeom>
          <a:noFill/>
        </p:spPr>
        <p:txBody>
          <a:bodyPr wrap="square" rtlCol="0">
            <a:spAutoFit/>
          </a:bodyPr>
          <a:lstStyle/>
          <a:p>
            <a:pPr algn="ctr"/>
            <a:r>
              <a:rPr lang="en-US" dirty="0" err="1" smtClean="0">
                <a:solidFill>
                  <a:schemeClr val="bg1"/>
                </a:solidFill>
              </a:rPr>
              <a:t>Bq</a:t>
            </a:r>
            <a:endParaRPr lang="en-US" dirty="0">
              <a:solidFill>
                <a:schemeClr val="bg1"/>
              </a:solidFill>
            </a:endParaRPr>
          </a:p>
        </p:txBody>
      </p:sp>
      <p:sp>
        <p:nvSpPr>
          <p:cNvPr id="8" name="TextBox 7"/>
          <p:cNvSpPr txBox="1"/>
          <p:nvPr/>
        </p:nvSpPr>
        <p:spPr>
          <a:xfrm>
            <a:off x="3787420" y="2613378"/>
            <a:ext cx="1275645" cy="369332"/>
          </a:xfrm>
          <a:prstGeom prst="rect">
            <a:avLst/>
          </a:prstGeom>
          <a:noFill/>
        </p:spPr>
        <p:txBody>
          <a:bodyPr wrap="square" rtlCol="0">
            <a:spAutoFit/>
          </a:bodyPr>
          <a:lstStyle/>
          <a:p>
            <a:pPr algn="ctr"/>
            <a:r>
              <a:rPr lang="en-US" dirty="0" smtClean="0">
                <a:solidFill>
                  <a:schemeClr val="bg1"/>
                </a:solidFill>
              </a:rPr>
              <a:t>Coulomb</a:t>
            </a:r>
            <a:endParaRPr lang="en-US" dirty="0">
              <a:solidFill>
                <a:schemeClr val="bg1"/>
              </a:solidFill>
            </a:endParaRPr>
          </a:p>
        </p:txBody>
      </p:sp>
      <p:sp>
        <p:nvSpPr>
          <p:cNvPr id="9" name="TextBox 8"/>
          <p:cNvSpPr txBox="1"/>
          <p:nvPr/>
        </p:nvSpPr>
        <p:spPr>
          <a:xfrm>
            <a:off x="5266264" y="2613378"/>
            <a:ext cx="1275645" cy="369332"/>
          </a:xfrm>
          <a:prstGeom prst="rect">
            <a:avLst/>
          </a:prstGeom>
          <a:noFill/>
        </p:spPr>
        <p:txBody>
          <a:bodyPr wrap="square" rtlCol="0">
            <a:spAutoFit/>
          </a:bodyPr>
          <a:lstStyle/>
          <a:p>
            <a:pPr algn="ctr"/>
            <a:r>
              <a:rPr lang="en-US" dirty="0" smtClean="0">
                <a:solidFill>
                  <a:schemeClr val="bg1"/>
                </a:solidFill>
              </a:rPr>
              <a:t>C</a:t>
            </a:r>
            <a:endParaRPr lang="en-US" dirty="0">
              <a:solidFill>
                <a:schemeClr val="bg1"/>
              </a:solidFill>
            </a:endParaRPr>
          </a:p>
        </p:txBody>
      </p:sp>
      <p:sp>
        <p:nvSpPr>
          <p:cNvPr id="10" name="TextBox 9"/>
          <p:cNvSpPr txBox="1"/>
          <p:nvPr/>
        </p:nvSpPr>
        <p:spPr>
          <a:xfrm>
            <a:off x="3798709" y="3008493"/>
            <a:ext cx="1275645" cy="369332"/>
          </a:xfrm>
          <a:prstGeom prst="rect">
            <a:avLst/>
          </a:prstGeom>
          <a:noFill/>
        </p:spPr>
        <p:txBody>
          <a:bodyPr wrap="square" rtlCol="0">
            <a:spAutoFit/>
          </a:bodyPr>
          <a:lstStyle/>
          <a:p>
            <a:pPr algn="ctr"/>
            <a:r>
              <a:rPr lang="en-US" dirty="0" smtClean="0">
                <a:solidFill>
                  <a:schemeClr val="bg1"/>
                </a:solidFill>
              </a:rPr>
              <a:t>Hertz</a:t>
            </a:r>
            <a:endParaRPr lang="en-US" dirty="0">
              <a:solidFill>
                <a:schemeClr val="bg1"/>
              </a:solidFill>
            </a:endParaRPr>
          </a:p>
        </p:txBody>
      </p:sp>
      <p:sp>
        <p:nvSpPr>
          <p:cNvPr id="11" name="TextBox 10"/>
          <p:cNvSpPr txBox="1"/>
          <p:nvPr/>
        </p:nvSpPr>
        <p:spPr>
          <a:xfrm>
            <a:off x="5277553" y="3008493"/>
            <a:ext cx="1275645" cy="369332"/>
          </a:xfrm>
          <a:prstGeom prst="rect">
            <a:avLst/>
          </a:prstGeom>
          <a:noFill/>
        </p:spPr>
        <p:txBody>
          <a:bodyPr wrap="square" rtlCol="0">
            <a:spAutoFit/>
          </a:bodyPr>
          <a:lstStyle/>
          <a:p>
            <a:pPr algn="ctr"/>
            <a:r>
              <a:rPr lang="en-US" dirty="0" smtClean="0">
                <a:solidFill>
                  <a:schemeClr val="bg1"/>
                </a:solidFill>
              </a:rPr>
              <a:t>Hz</a:t>
            </a:r>
            <a:endParaRPr lang="en-US" dirty="0">
              <a:solidFill>
                <a:schemeClr val="bg1"/>
              </a:solidFill>
            </a:endParaRPr>
          </a:p>
        </p:txBody>
      </p:sp>
      <p:sp>
        <p:nvSpPr>
          <p:cNvPr id="12" name="TextBox 11"/>
          <p:cNvSpPr txBox="1"/>
          <p:nvPr/>
        </p:nvSpPr>
        <p:spPr>
          <a:xfrm>
            <a:off x="3804352" y="3330228"/>
            <a:ext cx="1275645" cy="369332"/>
          </a:xfrm>
          <a:prstGeom prst="rect">
            <a:avLst/>
          </a:prstGeom>
          <a:noFill/>
        </p:spPr>
        <p:txBody>
          <a:bodyPr wrap="square" rtlCol="0">
            <a:spAutoFit/>
          </a:bodyPr>
          <a:lstStyle/>
          <a:p>
            <a:pPr algn="ctr"/>
            <a:r>
              <a:rPr lang="en-US" dirty="0" smtClean="0">
                <a:solidFill>
                  <a:schemeClr val="bg1"/>
                </a:solidFill>
              </a:rPr>
              <a:t>Joules</a:t>
            </a:r>
            <a:endParaRPr lang="en-US" dirty="0">
              <a:solidFill>
                <a:schemeClr val="bg1"/>
              </a:solidFill>
            </a:endParaRPr>
          </a:p>
        </p:txBody>
      </p:sp>
      <p:sp>
        <p:nvSpPr>
          <p:cNvPr id="13" name="TextBox 12"/>
          <p:cNvSpPr txBox="1"/>
          <p:nvPr/>
        </p:nvSpPr>
        <p:spPr>
          <a:xfrm>
            <a:off x="5283196" y="3330228"/>
            <a:ext cx="1275645" cy="369332"/>
          </a:xfrm>
          <a:prstGeom prst="rect">
            <a:avLst/>
          </a:prstGeom>
          <a:noFill/>
        </p:spPr>
        <p:txBody>
          <a:bodyPr wrap="square" rtlCol="0">
            <a:spAutoFit/>
          </a:bodyPr>
          <a:lstStyle/>
          <a:p>
            <a:pPr algn="ctr"/>
            <a:r>
              <a:rPr lang="en-US" dirty="0" smtClean="0">
                <a:solidFill>
                  <a:schemeClr val="bg1"/>
                </a:solidFill>
              </a:rPr>
              <a:t>J</a:t>
            </a:r>
            <a:endParaRPr lang="en-US" dirty="0">
              <a:solidFill>
                <a:schemeClr val="bg1"/>
              </a:solidFill>
            </a:endParaRPr>
          </a:p>
        </p:txBody>
      </p:sp>
      <p:sp>
        <p:nvSpPr>
          <p:cNvPr id="14" name="TextBox 13"/>
          <p:cNvSpPr txBox="1"/>
          <p:nvPr/>
        </p:nvSpPr>
        <p:spPr>
          <a:xfrm>
            <a:off x="3787420" y="3798723"/>
            <a:ext cx="1275645" cy="369332"/>
          </a:xfrm>
          <a:prstGeom prst="rect">
            <a:avLst/>
          </a:prstGeom>
          <a:noFill/>
        </p:spPr>
        <p:txBody>
          <a:bodyPr wrap="square" rtlCol="0">
            <a:spAutoFit/>
          </a:bodyPr>
          <a:lstStyle/>
          <a:p>
            <a:pPr algn="ctr"/>
            <a:r>
              <a:rPr lang="en-US" dirty="0" smtClean="0">
                <a:solidFill>
                  <a:schemeClr val="bg1"/>
                </a:solidFill>
              </a:rPr>
              <a:t>Newton</a:t>
            </a:r>
            <a:endParaRPr lang="en-US" dirty="0">
              <a:solidFill>
                <a:schemeClr val="bg1"/>
              </a:solidFill>
            </a:endParaRPr>
          </a:p>
        </p:txBody>
      </p:sp>
      <p:sp>
        <p:nvSpPr>
          <p:cNvPr id="15" name="TextBox 14"/>
          <p:cNvSpPr txBox="1"/>
          <p:nvPr/>
        </p:nvSpPr>
        <p:spPr>
          <a:xfrm>
            <a:off x="5266264" y="3798723"/>
            <a:ext cx="1275645" cy="369332"/>
          </a:xfrm>
          <a:prstGeom prst="rect">
            <a:avLst/>
          </a:prstGeom>
          <a:noFill/>
        </p:spPr>
        <p:txBody>
          <a:bodyPr wrap="square" rtlCol="0">
            <a:spAutoFit/>
          </a:bodyPr>
          <a:lstStyle/>
          <a:p>
            <a:pPr algn="ctr"/>
            <a:r>
              <a:rPr lang="en-US" dirty="0" smtClean="0">
                <a:solidFill>
                  <a:schemeClr val="bg1"/>
                </a:solidFill>
              </a:rPr>
              <a:t>N</a:t>
            </a:r>
            <a:endParaRPr lang="en-US" dirty="0">
              <a:solidFill>
                <a:schemeClr val="bg1"/>
              </a:solidFill>
            </a:endParaRPr>
          </a:p>
        </p:txBody>
      </p:sp>
      <p:sp>
        <p:nvSpPr>
          <p:cNvPr id="16" name="TextBox 15"/>
          <p:cNvSpPr txBox="1"/>
          <p:nvPr/>
        </p:nvSpPr>
        <p:spPr>
          <a:xfrm>
            <a:off x="3793063" y="4120458"/>
            <a:ext cx="1275645" cy="369332"/>
          </a:xfrm>
          <a:prstGeom prst="rect">
            <a:avLst/>
          </a:prstGeom>
          <a:noFill/>
        </p:spPr>
        <p:txBody>
          <a:bodyPr wrap="square" rtlCol="0">
            <a:spAutoFit/>
          </a:bodyPr>
          <a:lstStyle/>
          <a:p>
            <a:pPr algn="ctr"/>
            <a:r>
              <a:rPr lang="en-US" dirty="0" smtClean="0">
                <a:solidFill>
                  <a:schemeClr val="bg1"/>
                </a:solidFill>
              </a:rPr>
              <a:t>Ohm</a:t>
            </a:r>
            <a:endParaRPr lang="en-US" dirty="0">
              <a:solidFill>
                <a:schemeClr val="bg1"/>
              </a:solidFill>
            </a:endParaRPr>
          </a:p>
        </p:txBody>
      </p:sp>
      <p:sp>
        <p:nvSpPr>
          <p:cNvPr id="17" name="TextBox 16"/>
          <p:cNvSpPr txBox="1"/>
          <p:nvPr/>
        </p:nvSpPr>
        <p:spPr>
          <a:xfrm>
            <a:off x="5271907" y="4120458"/>
            <a:ext cx="1275645" cy="369332"/>
          </a:xfrm>
          <a:prstGeom prst="rect">
            <a:avLst/>
          </a:prstGeom>
          <a:noFill/>
        </p:spPr>
        <p:txBody>
          <a:bodyPr wrap="square" rtlCol="0">
            <a:spAutoFit/>
          </a:bodyPr>
          <a:lstStyle/>
          <a:p>
            <a:pPr algn="ctr"/>
            <a:r>
              <a:rPr lang="el-GR" dirty="0" smtClean="0">
                <a:solidFill>
                  <a:schemeClr val="bg1"/>
                </a:solidFill>
              </a:rPr>
              <a:t>Ω</a:t>
            </a:r>
            <a:endParaRPr lang="en-US" dirty="0">
              <a:solidFill>
                <a:schemeClr val="bg1"/>
              </a:solidFill>
            </a:endParaRPr>
          </a:p>
        </p:txBody>
      </p:sp>
      <p:sp>
        <p:nvSpPr>
          <p:cNvPr id="18" name="TextBox 17"/>
          <p:cNvSpPr txBox="1"/>
          <p:nvPr/>
        </p:nvSpPr>
        <p:spPr>
          <a:xfrm>
            <a:off x="3804352" y="4515573"/>
            <a:ext cx="1275645" cy="369332"/>
          </a:xfrm>
          <a:prstGeom prst="rect">
            <a:avLst/>
          </a:prstGeom>
          <a:noFill/>
        </p:spPr>
        <p:txBody>
          <a:bodyPr wrap="square" rtlCol="0">
            <a:spAutoFit/>
          </a:bodyPr>
          <a:lstStyle/>
          <a:p>
            <a:pPr algn="ctr"/>
            <a:r>
              <a:rPr lang="en-US" dirty="0" smtClean="0">
                <a:solidFill>
                  <a:schemeClr val="bg1"/>
                </a:solidFill>
              </a:rPr>
              <a:t>Pascal</a:t>
            </a:r>
            <a:endParaRPr lang="en-US" dirty="0">
              <a:solidFill>
                <a:schemeClr val="bg1"/>
              </a:solidFill>
            </a:endParaRPr>
          </a:p>
        </p:txBody>
      </p:sp>
      <p:sp>
        <p:nvSpPr>
          <p:cNvPr id="19" name="TextBox 18"/>
          <p:cNvSpPr txBox="1"/>
          <p:nvPr/>
        </p:nvSpPr>
        <p:spPr>
          <a:xfrm>
            <a:off x="5283196" y="4515573"/>
            <a:ext cx="1275645" cy="369332"/>
          </a:xfrm>
          <a:prstGeom prst="rect">
            <a:avLst/>
          </a:prstGeom>
          <a:noFill/>
        </p:spPr>
        <p:txBody>
          <a:bodyPr wrap="square" rtlCol="0">
            <a:spAutoFit/>
          </a:bodyPr>
          <a:lstStyle/>
          <a:p>
            <a:pPr algn="ctr"/>
            <a:r>
              <a:rPr lang="en-US" dirty="0" smtClean="0">
                <a:solidFill>
                  <a:schemeClr val="bg1"/>
                </a:solidFill>
              </a:rPr>
              <a:t>Pa</a:t>
            </a:r>
            <a:endParaRPr lang="en-US" dirty="0">
              <a:solidFill>
                <a:schemeClr val="bg1"/>
              </a:solidFill>
            </a:endParaRPr>
          </a:p>
        </p:txBody>
      </p:sp>
      <p:sp>
        <p:nvSpPr>
          <p:cNvPr id="20" name="TextBox 19"/>
          <p:cNvSpPr txBox="1"/>
          <p:nvPr/>
        </p:nvSpPr>
        <p:spPr>
          <a:xfrm>
            <a:off x="3776128" y="4972776"/>
            <a:ext cx="1275645" cy="369332"/>
          </a:xfrm>
          <a:prstGeom prst="rect">
            <a:avLst/>
          </a:prstGeom>
          <a:noFill/>
        </p:spPr>
        <p:txBody>
          <a:bodyPr wrap="square" rtlCol="0">
            <a:spAutoFit/>
          </a:bodyPr>
          <a:lstStyle/>
          <a:p>
            <a:pPr algn="ctr"/>
            <a:r>
              <a:rPr lang="en-US" dirty="0" smtClean="0">
                <a:solidFill>
                  <a:schemeClr val="bg1"/>
                </a:solidFill>
              </a:rPr>
              <a:t>Tesla</a:t>
            </a:r>
            <a:endParaRPr lang="en-US" dirty="0">
              <a:solidFill>
                <a:schemeClr val="bg1"/>
              </a:solidFill>
            </a:endParaRPr>
          </a:p>
        </p:txBody>
      </p:sp>
      <p:sp>
        <p:nvSpPr>
          <p:cNvPr id="21" name="TextBox 20"/>
          <p:cNvSpPr txBox="1"/>
          <p:nvPr/>
        </p:nvSpPr>
        <p:spPr>
          <a:xfrm>
            <a:off x="5254972" y="4972776"/>
            <a:ext cx="1275645" cy="369332"/>
          </a:xfrm>
          <a:prstGeom prst="rect">
            <a:avLst/>
          </a:prstGeom>
          <a:noFill/>
        </p:spPr>
        <p:txBody>
          <a:bodyPr wrap="square" rtlCol="0">
            <a:spAutoFit/>
          </a:bodyPr>
          <a:lstStyle/>
          <a:p>
            <a:pPr algn="ctr"/>
            <a:r>
              <a:rPr lang="en-US" dirty="0" smtClean="0">
                <a:solidFill>
                  <a:schemeClr val="bg1"/>
                </a:solidFill>
              </a:rPr>
              <a:t>T</a:t>
            </a:r>
            <a:endParaRPr lang="en-US" dirty="0">
              <a:solidFill>
                <a:schemeClr val="bg1"/>
              </a:solidFill>
            </a:endParaRPr>
          </a:p>
        </p:txBody>
      </p:sp>
      <p:sp>
        <p:nvSpPr>
          <p:cNvPr id="24" name="TextBox 23"/>
          <p:cNvSpPr txBox="1"/>
          <p:nvPr/>
        </p:nvSpPr>
        <p:spPr>
          <a:xfrm>
            <a:off x="3776128" y="5424336"/>
            <a:ext cx="1275645" cy="369332"/>
          </a:xfrm>
          <a:prstGeom prst="rect">
            <a:avLst/>
          </a:prstGeom>
          <a:noFill/>
        </p:spPr>
        <p:txBody>
          <a:bodyPr wrap="square" rtlCol="0">
            <a:spAutoFit/>
          </a:bodyPr>
          <a:lstStyle/>
          <a:p>
            <a:pPr algn="ctr"/>
            <a:r>
              <a:rPr lang="en-US" dirty="0" smtClean="0">
                <a:solidFill>
                  <a:schemeClr val="bg1"/>
                </a:solidFill>
              </a:rPr>
              <a:t>Volt</a:t>
            </a:r>
            <a:endParaRPr lang="en-US" dirty="0">
              <a:solidFill>
                <a:schemeClr val="bg1"/>
              </a:solidFill>
            </a:endParaRPr>
          </a:p>
        </p:txBody>
      </p:sp>
      <p:sp>
        <p:nvSpPr>
          <p:cNvPr id="25" name="TextBox 24"/>
          <p:cNvSpPr txBox="1"/>
          <p:nvPr/>
        </p:nvSpPr>
        <p:spPr>
          <a:xfrm>
            <a:off x="5283196" y="5450119"/>
            <a:ext cx="1275645" cy="369332"/>
          </a:xfrm>
          <a:prstGeom prst="rect">
            <a:avLst/>
          </a:prstGeom>
          <a:noFill/>
        </p:spPr>
        <p:txBody>
          <a:bodyPr wrap="square" rtlCol="0">
            <a:spAutoFit/>
          </a:bodyPr>
          <a:lstStyle/>
          <a:p>
            <a:pPr algn="ctr"/>
            <a:r>
              <a:rPr lang="en-US" dirty="0" smtClean="0">
                <a:solidFill>
                  <a:schemeClr val="bg1"/>
                </a:solidFill>
              </a:rPr>
              <a:t>V</a:t>
            </a:r>
            <a:endParaRPr lang="en-US" dirty="0">
              <a:solidFill>
                <a:schemeClr val="bg1"/>
              </a:solidFill>
            </a:endParaRPr>
          </a:p>
        </p:txBody>
      </p:sp>
      <p:sp>
        <p:nvSpPr>
          <p:cNvPr id="26" name="TextBox 25"/>
          <p:cNvSpPr txBox="1"/>
          <p:nvPr/>
        </p:nvSpPr>
        <p:spPr>
          <a:xfrm>
            <a:off x="3787417" y="5819451"/>
            <a:ext cx="1275645" cy="369332"/>
          </a:xfrm>
          <a:prstGeom prst="rect">
            <a:avLst/>
          </a:prstGeom>
          <a:noFill/>
        </p:spPr>
        <p:txBody>
          <a:bodyPr wrap="square" rtlCol="0">
            <a:spAutoFit/>
          </a:bodyPr>
          <a:lstStyle/>
          <a:p>
            <a:pPr algn="ctr"/>
            <a:r>
              <a:rPr lang="en-US" dirty="0" smtClean="0">
                <a:solidFill>
                  <a:schemeClr val="bg1"/>
                </a:solidFill>
              </a:rPr>
              <a:t>Watt</a:t>
            </a:r>
            <a:endParaRPr lang="en-US" dirty="0">
              <a:solidFill>
                <a:schemeClr val="bg1"/>
              </a:solidFill>
            </a:endParaRPr>
          </a:p>
        </p:txBody>
      </p:sp>
      <p:sp>
        <p:nvSpPr>
          <p:cNvPr id="27" name="TextBox 26"/>
          <p:cNvSpPr txBox="1"/>
          <p:nvPr/>
        </p:nvSpPr>
        <p:spPr>
          <a:xfrm>
            <a:off x="5266261" y="5819451"/>
            <a:ext cx="1275645" cy="369332"/>
          </a:xfrm>
          <a:prstGeom prst="rect">
            <a:avLst/>
          </a:prstGeom>
          <a:noFill/>
        </p:spPr>
        <p:txBody>
          <a:bodyPr wrap="square" rtlCol="0">
            <a:spAutoFit/>
          </a:bodyPr>
          <a:lstStyle/>
          <a:p>
            <a:pPr algn="ctr"/>
            <a:r>
              <a:rPr lang="en-US" dirty="0" smtClean="0">
                <a:solidFill>
                  <a:schemeClr val="bg1"/>
                </a:solidFill>
              </a:rPr>
              <a:t>W</a:t>
            </a:r>
            <a:endParaRPr lang="en-US" dirty="0">
              <a:solidFill>
                <a:schemeClr val="bg1"/>
              </a:solidFill>
            </a:endParaRPr>
          </a:p>
        </p:txBody>
      </p:sp>
      <p:sp>
        <p:nvSpPr>
          <p:cNvPr id="28" name="TextBox 27"/>
          <p:cNvSpPr txBox="1"/>
          <p:nvPr/>
        </p:nvSpPr>
        <p:spPr>
          <a:xfrm>
            <a:off x="3793060" y="6197631"/>
            <a:ext cx="1275645" cy="369332"/>
          </a:xfrm>
          <a:prstGeom prst="rect">
            <a:avLst/>
          </a:prstGeom>
          <a:noFill/>
        </p:spPr>
        <p:txBody>
          <a:bodyPr wrap="square" rtlCol="0">
            <a:spAutoFit/>
          </a:bodyPr>
          <a:lstStyle/>
          <a:p>
            <a:pPr algn="ctr"/>
            <a:r>
              <a:rPr lang="en-US" dirty="0" smtClean="0">
                <a:solidFill>
                  <a:schemeClr val="bg1"/>
                </a:solidFill>
              </a:rPr>
              <a:t>Webber</a:t>
            </a:r>
            <a:endParaRPr lang="en-US" dirty="0">
              <a:solidFill>
                <a:schemeClr val="bg1"/>
              </a:solidFill>
            </a:endParaRPr>
          </a:p>
        </p:txBody>
      </p:sp>
      <p:sp>
        <p:nvSpPr>
          <p:cNvPr id="29" name="TextBox 28"/>
          <p:cNvSpPr txBox="1"/>
          <p:nvPr/>
        </p:nvSpPr>
        <p:spPr>
          <a:xfrm>
            <a:off x="5271904" y="6197631"/>
            <a:ext cx="1275645" cy="369332"/>
          </a:xfrm>
          <a:prstGeom prst="rect">
            <a:avLst/>
          </a:prstGeom>
          <a:noFill/>
        </p:spPr>
        <p:txBody>
          <a:bodyPr wrap="square" rtlCol="0">
            <a:spAutoFit/>
          </a:bodyPr>
          <a:lstStyle/>
          <a:p>
            <a:pPr algn="ctr"/>
            <a:r>
              <a:rPr lang="en-US" dirty="0" err="1" smtClean="0">
                <a:solidFill>
                  <a:schemeClr val="bg1"/>
                </a:solidFill>
              </a:rPr>
              <a:t>Wb</a:t>
            </a:r>
            <a:endParaRPr lang="en-US" dirty="0">
              <a:solidFill>
                <a:schemeClr val="bg1"/>
              </a:solidFill>
            </a:endParaRPr>
          </a:p>
        </p:txBody>
      </p:sp>
    </p:spTree>
    <p:extLst>
      <p:ext uri="{BB962C8B-B14F-4D97-AF65-F5344CB8AC3E}">
        <p14:creationId xmlns:p14="http://schemas.microsoft.com/office/powerpoint/2010/main" val="1222858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heel(1)">
                                      <p:cBhvr>
                                        <p:cTn id="17" dur="2000"/>
                                        <p:tgtEl>
                                          <p:spTgt spid="8"/>
                                        </p:tgtEl>
                                      </p:cBhvr>
                                    </p:animEffect>
                                  </p:childTnLst>
                                </p:cTn>
                              </p:par>
                              <p:par>
                                <p:cTn id="18" presetID="21" presetClass="entr" presetSubtype="1"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heel(1)">
                                      <p:cBhvr>
                                        <p:cTn id="20" dur="20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Vertical)">
                                      <p:cBhvr>
                                        <p:cTn id="25" dur="500"/>
                                        <p:tgtEl>
                                          <p:spTgt spid="10"/>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barn(inVertical)">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1000" fill="hold"/>
                                        <p:tgtEl>
                                          <p:spTgt spid="14"/>
                                        </p:tgtEl>
                                        <p:attrNameLst>
                                          <p:attrName>ppt_w</p:attrName>
                                        </p:attrNameLst>
                                      </p:cBhvr>
                                      <p:tavLst>
                                        <p:tav tm="0">
                                          <p:val>
                                            <p:fltVal val="0"/>
                                          </p:val>
                                        </p:tav>
                                        <p:tav tm="100000">
                                          <p:val>
                                            <p:strVal val="#ppt_w"/>
                                          </p:val>
                                        </p:tav>
                                      </p:tavLst>
                                    </p:anim>
                                    <p:anim calcmode="lin" valueType="num">
                                      <p:cBhvr>
                                        <p:cTn id="46" dur="1000" fill="hold"/>
                                        <p:tgtEl>
                                          <p:spTgt spid="14"/>
                                        </p:tgtEl>
                                        <p:attrNameLst>
                                          <p:attrName>ppt_h</p:attrName>
                                        </p:attrNameLst>
                                      </p:cBhvr>
                                      <p:tavLst>
                                        <p:tav tm="0">
                                          <p:val>
                                            <p:fltVal val="0"/>
                                          </p:val>
                                        </p:tav>
                                        <p:tav tm="100000">
                                          <p:val>
                                            <p:strVal val="#ppt_h"/>
                                          </p:val>
                                        </p:tav>
                                      </p:tavLst>
                                    </p:anim>
                                    <p:anim calcmode="lin" valueType="num">
                                      <p:cBhvr>
                                        <p:cTn id="47" dur="1000" fill="hold"/>
                                        <p:tgtEl>
                                          <p:spTgt spid="14"/>
                                        </p:tgtEl>
                                        <p:attrNameLst>
                                          <p:attrName>style.rotation</p:attrName>
                                        </p:attrNameLst>
                                      </p:cBhvr>
                                      <p:tavLst>
                                        <p:tav tm="0">
                                          <p:val>
                                            <p:fltVal val="90"/>
                                          </p:val>
                                        </p:tav>
                                        <p:tav tm="100000">
                                          <p:val>
                                            <p:fltVal val="0"/>
                                          </p:val>
                                        </p:tav>
                                      </p:tavLst>
                                    </p:anim>
                                    <p:animEffect transition="in" filter="fade">
                                      <p:cBhvr>
                                        <p:cTn id="48" dur="1000"/>
                                        <p:tgtEl>
                                          <p:spTgt spid="14"/>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p:cTn id="51" dur="1000" fill="hold"/>
                                        <p:tgtEl>
                                          <p:spTgt spid="15"/>
                                        </p:tgtEl>
                                        <p:attrNameLst>
                                          <p:attrName>ppt_w</p:attrName>
                                        </p:attrNameLst>
                                      </p:cBhvr>
                                      <p:tavLst>
                                        <p:tav tm="0">
                                          <p:val>
                                            <p:fltVal val="0"/>
                                          </p:val>
                                        </p:tav>
                                        <p:tav tm="100000">
                                          <p:val>
                                            <p:strVal val="#ppt_w"/>
                                          </p:val>
                                        </p:tav>
                                      </p:tavLst>
                                    </p:anim>
                                    <p:anim calcmode="lin" valueType="num">
                                      <p:cBhvr>
                                        <p:cTn id="52" dur="1000" fill="hold"/>
                                        <p:tgtEl>
                                          <p:spTgt spid="15"/>
                                        </p:tgtEl>
                                        <p:attrNameLst>
                                          <p:attrName>ppt_h</p:attrName>
                                        </p:attrNameLst>
                                      </p:cBhvr>
                                      <p:tavLst>
                                        <p:tav tm="0">
                                          <p:val>
                                            <p:fltVal val="0"/>
                                          </p:val>
                                        </p:tav>
                                        <p:tav tm="100000">
                                          <p:val>
                                            <p:strVal val="#ppt_h"/>
                                          </p:val>
                                        </p:tav>
                                      </p:tavLst>
                                    </p:anim>
                                    <p:anim calcmode="lin" valueType="num">
                                      <p:cBhvr>
                                        <p:cTn id="53" dur="1000" fill="hold"/>
                                        <p:tgtEl>
                                          <p:spTgt spid="15"/>
                                        </p:tgtEl>
                                        <p:attrNameLst>
                                          <p:attrName>style.rotation</p:attrName>
                                        </p:attrNameLst>
                                      </p:cBhvr>
                                      <p:tavLst>
                                        <p:tav tm="0">
                                          <p:val>
                                            <p:fltVal val="90"/>
                                          </p:val>
                                        </p:tav>
                                        <p:tav tm="100000">
                                          <p:val>
                                            <p:fltVal val="0"/>
                                          </p:val>
                                        </p:tav>
                                      </p:tavLst>
                                    </p:anim>
                                    <p:animEffect transition="in" filter="fade">
                                      <p:cBhvr>
                                        <p:cTn id="54" dur="1000"/>
                                        <p:tgtEl>
                                          <p:spTgt spid="15"/>
                                        </p:tgtEl>
                                      </p:cBhvr>
                                    </p:animEffect>
                                  </p:childTnLst>
                                </p:cTn>
                              </p:par>
                            </p:childTnLst>
                          </p:cTn>
                        </p:par>
                      </p:childTnLst>
                    </p:cTn>
                  </p:par>
                  <p:par>
                    <p:cTn id="55" fill="hold">
                      <p:stCondLst>
                        <p:cond delay="indefinite"/>
                      </p:stCondLst>
                      <p:childTnLst>
                        <p:par>
                          <p:cTn id="56" fill="hold">
                            <p:stCondLst>
                              <p:cond delay="0"/>
                            </p:stCondLst>
                            <p:childTnLst>
                              <p:par>
                                <p:cTn id="57" presetID="45" presetClass="entr" presetSubtype="0" fill="hold" grpId="0" nodeType="click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2000"/>
                                        <p:tgtEl>
                                          <p:spTgt spid="17"/>
                                        </p:tgtEl>
                                      </p:cBhvr>
                                    </p:animEffect>
                                    <p:anim calcmode="lin" valueType="num">
                                      <p:cBhvr>
                                        <p:cTn id="60" dur="2000" fill="hold"/>
                                        <p:tgtEl>
                                          <p:spTgt spid="17"/>
                                        </p:tgtEl>
                                        <p:attrNameLst>
                                          <p:attrName>ppt_w</p:attrName>
                                        </p:attrNameLst>
                                      </p:cBhvr>
                                      <p:tavLst>
                                        <p:tav tm="0" fmla="#ppt_w*sin(2.5*pi*$)">
                                          <p:val>
                                            <p:fltVal val="0"/>
                                          </p:val>
                                        </p:tav>
                                        <p:tav tm="100000">
                                          <p:val>
                                            <p:fltVal val="1"/>
                                          </p:val>
                                        </p:tav>
                                      </p:tavLst>
                                    </p:anim>
                                    <p:anim calcmode="lin" valueType="num">
                                      <p:cBhvr>
                                        <p:cTn id="61" dur="2000" fill="hold"/>
                                        <p:tgtEl>
                                          <p:spTgt spid="17"/>
                                        </p:tgtEl>
                                        <p:attrNameLst>
                                          <p:attrName>ppt_h</p:attrName>
                                        </p:attrNameLst>
                                      </p:cBhvr>
                                      <p:tavLst>
                                        <p:tav tm="0">
                                          <p:val>
                                            <p:strVal val="#ppt_h"/>
                                          </p:val>
                                        </p:tav>
                                        <p:tav tm="100000">
                                          <p:val>
                                            <p:strVal val="#ppt_h"/>
                                          </p:val>
                                        </p:tav>
                                      </p:tavLst>
                                    </p:anim>
                                  </p:childTnLst>
                                </p:cTn>
                              </p:par>
                              <p:par>
                                <p:cTn id="62" presetID="45" presetClass="entr" presetSubtype="0" fill="hold" grpId="0" nodeType="with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fade">
                                      <p:cBhvr>
                                        <p:cTn id="64" dur="2000"/>
                                        <p:tgtEl>
                                          <p:spTgt spid="16"/>
                                        </p:tgtEl>
                                      </p:cBhvr>
                                    </p:animEffect>
                                    <p:anim calcmode="lin" valueType="num">
                                      <p:cBhvr>
                                        <p:cTn id="65" dur="2000" fill="hold"/>
                                        <p:tgtEl>
                                          <p:spTgt spid="16"/>
                                        </p:tgtEl>
                                        <p:attrNameLst>
                                          <p:attrName>ppt_w</p:attrName>
                                        </p:attrNameLst>
                                      </p:cBhvr>
                                      <p:tavLst>
                                        <p:tav tm="0" fmla="#ppt_w*sin(2.5*pi*$)">
                                          <p:val>
                                            <p:fltVal val="0"/>
                                          </p:val>
                                        </p:tav>
                                        <p:tav tm="100000">
                                          <p:val>
                                            <p:fltVal val="1"/>
                                          </p:val>
                                        </p:tav>
                                      </p:tavLst>
                                    </p:anim>
                                    <p:anim calcmode="lin" valueType="num">
                                      <p:cBhvr>
                                        <p:cTn id="66" dur="20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67" fill="hold">
                      <p:stCondLst>
                        <p:cond delay="indefinite"/>
                      </p:stCondLst>
                      <p:childTnLst>
                        <p:par>
                          <p:cTn id="68" fill="hold">
                            <p:stCondLst>
                              <p:cond delay="0"/>
                            </p:stCondLst>
                            <p:childTnLst>
                              <p:par>
                                <p:cTn id="69" presetID="26" presetClass="entr" presetSubtype="0" fill="hold" grpId="0" nodeType="click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down)">
                                      <p:cBhvr>
                                        <p:cTn id="71" dur="580">
                                          <p:stCondLst>
                                            <p:cond delay="0"/>
                                          </p:stCondLst>
                                        </p:cTn>
                                        <p:tgtEl>
                                          <p:spTgt spid="18"/>
                                        </p:tgtEl>
                                      </p:cBhvr>
                                    </p:animEffect>
                                    <p:anim calcmode="lin" valueType="num">
                                      <p:cBhvr>
                                        <p:cTn id="72" dur="1822" tmFilter="0,0; 0.14,0.36; 0.43,0.73; 0.71,0.91; 1.0,1.0">
                                          <p:stCondLst>
                                            <p:cond delay="0"/>
                                          </p:stCondLst>
                                        </p:cTn>
                                        <p:tgtEl>
                                          <p:spTgt spid="18"/>
                                        </p:tgtEl>
                                        <p:attrNameLst>
                                          <p:attrName>ppt_x</p:attrName>
                                        </p:attrNameLst>
                                      </p:cBhvr>
                                      <p:tavLst>
                                        <p:tav tm="0">
                                          <p:val>
                                            <p:strVal val="#ppt_x-0.25"/>
                                          </p:val>
                                        </p:tav>
                                        <p:tav tm="100000">
                                          <p:val>
                                            <p:strVal val="#ppt_x"/>
                                          </p:val>
                                        </p:tav>
                                      </p:tavLst>
                                    </p:anim>
                                    <p:anim calcmode="lin" valueType="num">
                                      <p:cBhvr>
                                        <p:cTn id="73" dur="664" tmFilter="0.0,0.0; 0.25,0.07; 0.50,0.2; 0.75,0.467; 1.0,1.0">
                                          <p:stCondLst>
                                            <p:cond delay="0"/>
                                          </p:stCondLst>
                                        </p:cTn>
                                        <p:tgtEl>
                                          <p:spTgt spid="18"/>
                                        </p:tgtEl>
                                        <p:attrNameLst>
                                          <p:attrName>ppt_y</p:attrName>
                                        </p:attrNameLst>
                                      </p:cBhvr>
                                      <p:tavLst>
                                        <p:tav tm="0" fmla="#ppt_y-sin(pi*$)/3">
                                          <p:val>
                                            <p:fltVal val="0.5"/>
                                          </p:val>
                                        </p:tav>
                                        <p:tav tm="100000">
                                          <p:val>
                                            <p:fltVal val="1"/>
                                          </p:val>
                                        </p:tav>
                                      </p:tavLst>
                                    </p:anim>
                                    <p:anim calcmode="lin" valueType="num">
                                      <p:cBhvr>
                                        <p:cTn id="74" dur="664" tmFilter="0, 0; 0.125,0.2665; 0.25,0.4; 0.375,0.465; 0.5,0.5;  0.625,0.535; 0.75,0.6; 0.875,0.7335; 1,1">
                                          <p:stCondLst>
                                            <p:cond delay="664"/>
                                          </p:stCondLst>
                                        </p:cTn>
                                        <p:tgtEl>
                                          <p:spTgt spid="18"/>
                                        </p:tgtEl>
                                        <p:attrNameLst>
                                          <p:attrName>ppt_y</p:attrName>
                                        </p:attrNameLst>
                                      </p:cBhvr>
                                      <p:tavLst>
                                        <p:tav tm="0" fmla="#ppt_y-sin(pi*$)/9">
                                          <p:val>
                                            <p:fltVal val="0"/>
                                          </p:val>
                                        </p:tav>
                                        <p:tav tm="100000">
                                          <p:val>
                                            <p:fltVal val="1"/>
                                          </p:val>
                                        </p:tav>
                                      </p:tavLst>
                                    </p:anim>
                                    <p:anim calcmode="lin" valueType="num">
                                      <p:cBhvr>
                                        <p:cTn id="75" dur="332" tmFilter="0, 0; 0.125,0.2665; 0.25,0.4; 0.375,0.465; 0.5,0.5;  0.625,0.535; 0.75,0.6; 0.875,0.7335; 1,1">
                                          <p:stCondLst>
                                            <p:cond delay="1324"/>
                                          </p:stCondLst>
                                        </p:cTn>
                                        <p:tgtEl>
                                          <p:spTgt spid="18"/>
                                        </p:tgtEl>
                                        <p:attrNameLst>
                                          <p:attrName>ppt_y</p:attrName>
                                        </p:attrNameLst>
                                      </p:cBhvr>
                                      <p:tavLst>
                                        <p:tav tm="0" fmla="#ppt_y-sin(pi*$)/27">
                                          <p:val>
                                            <p:fltVal val="0"/>
                                          </p:val>
                                        </p:tav>
                                        <p:tav tm="100000">
                                          <p:val>
                                            <p:fltVal val="1"/>
                                          </p:val>
                                        </p:tav>
                                      </p:tavLst>
                                    </p:anim>
                                    <p:anim calcmode="lin" valueType="num">
                                      <p:cBhvr>
                                        <p:cTn id="76" dur="164" tmFilter="0, 0; 0.125,0.2665; 0.25,0.4; 0.375,0.465; 0.5,0.5;  0.625,0.535; 0.75,0.6; 0.875,0.7335; 1,1">
                                          <p:stCondLst>
                                            <p:cond delay="1656"/>
                                          </p:stCondLst>
                                        </p:cTn>
                                        <p:tgtEl>
                                          <p:spTgt spid="18"/>
                                        </p:tgtEl>
                                        <p:attrNameLst>
                                          <p:attrName>ppt_y</p:attrName>
                                        </p:attrNameLst>
                                      </p:cBhvr>
                                      <p:tavLst>
                                        <p:tav tm="0" fmla="#ppt_y-sin(pi*$)/81">
                                          <p:val>
                                            <p:fltVal val="0"/>
                                          </p:val>
                                        </p:tav>
                                        <p:tav tm="100000">
                                          <p:val>
                                            <p:fltVal val="1"/>
                                          </p:val>
                                        </p:tav>
                                      </p:tavLst>
                                    </p:anim>
                                    <p:animScale>
                                      <p:cBhvr>
                                        <p:cTn id="77" dur="26">
                                          <p:stCondLst>
                                            <p:cond delay="650"/>
                                          </p:stCondLst>
                                        </p:cTn>
                                        <p:tgtEl>
                                          <p:spTgt spid="18"/>
                                        </p:tgtEl>
                                      </p:cBhvr>
                                      <p:to x="100000" y="60000"/>
                                    </p:animScale>
                                    <p:animScale>
                                      <p:cBhvr>
                                        <p:cTn id="78" dur="166" decel="50000">
                                          <p:stCondLst>
                                            <p:cond delay="676"/>
                                          </p:stCondLst>
                                        </p:cTn>
                                        <p:tgtEl>
                                          <p:spTgt spid="18"/>
                                        </p:tgtEl>
                                      </p:cBhvr>
                                      <p:to x="100000" y="100000"/>
                                    </p:animScale>
                                    <p:animScale>
                                      <p:cBhvr>
                                        <p:cTn id="79" dur="26">
                                          <p:stCondLst>
                                            <p:cond delay="1312"/>
                                          </p:stCondLst>
                                        </p:cTn>
                                        <p:tgtEl>
                                          <p:spTgt spid="18"/>
                                        </p:tgtEl>
                                      </p:cBhvr>
                                      <p:to x="100000" y="80000"/>
                                    </p:animScale>
                                    <p:animScale>
                                      <p:cBhvr>
                                        <p:cTn id="80" dur="166" decel="50000">
                                          <p:stCondLst>
                                            <p:cond delay="1338"/>
                                          </p:stCondLst>
                                        </p:cTn>
                                        <p:tgtEl>
                                          <p:spTgt spid="18"/>
                                        </p:tgtEl>
                                      </p:cBhvr>
                                      <p:to x="100000" y="100000"/>
                                    </p:animScale>
                                    <p:animScale>
                                      <p:cBhvr>
                                        <p:cTn id="81" dur="26">
                                          <p:stCondLst>
                                            <p:cond delay="1642"/>
                                          </p:stCondLst>
                                        </p:cTn>
                                        <p:tgtEl>
                                          <p:spTgt spid="18"/>
                                        </p:tgtEl>
                                      </p:cBhvr>
                                      <p:to x="100000" y="90000"/>
                                    </p:animScale>
                                    <p:animScale>
                                      <p:cBhvr>
                                        <p:cTn id="82" dur="166" decel="50000">
                                          <p:stCondLst>
                                            <p:cond delay="1668"/>
                                          </p:stCondLst>
                                        </p:cTn>
                                        <p:tgtEl>
                                          <p:spTgt spid="18"/>
                                        </p:tgtEl>
                                      </p:cBhvr>
                                      <p:to x="100000" y="100000"/>
                                    </p:animScale>
                                    <p:animScale>
                                      <p:cBhvr>
                                        <p:cTn id="83" dur="26">
                                          <p:stCondLst>
                                            <p:cond delay="1808"/>
                                          </p:stCondLst>
                                        </p:cTn>
                                        <p:tgtEl>
                                          <p:spTgt spid="18"/>
                                        </p:tgtEl>
                                      </p:cBhvr>
                                      <p:to x="100000" y="95000"/>
                                    </p:animScale>
                                    <p:animScale>
                                      <p:cBhvr>
                                        <p:cTn id="84" dur="166" decel="50000">
                                          <p:stCondLst>
                                            <p:cond delay="1834"/>
                                          </p:stCondLst>
                                        </p:cTn>
                                        <p:tgtEl>
                                          <p:spTgt spid="18"/>
                                        </p:tgtEl>
                                      </p:cBhvr>
                                      <p:to x="100000" y="100000"/>
                                    </p:animScale>
                                  </p:childTnLst>
                                </p:cTn>
                              </p:par>
                              <p:par>
                                <p:cTn id="85" presetID="26" presetClass="entr" presetSubtype="0"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wipe(down)">
                                      <p:cBhvr>
                                        <p:cTn id="87" dur="580">
                                          <p:stCondLst>
                                            <p:cond delay="0"/>
                                          </p:stCondLst>
                                        </p:cTn>
                                        <p:tgtEl>
                                          <p:spTgt spid="19"/>
                                        </p:tgtEl>
                                      </p:cBhvr>
                                    </p:animEffect>
                                    <p:anim calcmode="lin" valueType="num">
                                      <p:cBhvr>
                                        <p:cTn id="88" dur="1822" tmFilter="0,0; 0.14,0.36; 0.43,0.73; 0.71,0.91; 1.0,1.0">
                                          <p:stCondLst>
                                            <p:cond delay="0"/>
                                          </p:stCondLst>
                                        </p:cTn>
                                        <p:tgtEl>
                                          <p:spTgt spid="19"/>
                                        </p:tgtEl>
                                        <p:attrNameLst>
                                          <p:attrName>ppt_x</p:attrName>
                                        </p:attrNameLst>
                                      </p:cBhvr>
                                      <p:tavLst>
                                        <p:tav tm="0">
                                          <p:val>
                                            <p:strVal val="#ppt_x-0.25"/>
                                          </p:val>
                                        </p:tav>
                                        <p:tav tm="100000">
                                          <p:val>
                                            <p:strVal val="#ppt_x"/>
                                          </p:val>
                                        </p:tav>
                                      </p:tavLst>
                                    </p:anim>
                                    <p:anim calcmode="lin" valueType="num">
                                      <p:cBhvr>
                                        <p:cTn id="89" dur="664" tmFilter="0.0,0.0; 0.25,0.07; 0.50,0.2; 0.75,0.467; 1.0,1.0">
                                          <p:stCondLst>
                                            <p:cond delay="0"/>
                                          </p:stCondLst>
                                        </p:cTn>
                                        <p:tgtEl>
                                          <p:spTgt spid="19"/>
                                        </p:tgtEl>
                                        <p:attrNameLst>
                                          <p:attrName>ppt_y</p:attrName>
                                        </p:attrNameLst>
                                      </p:cBhvr>
                                      <p:tavLst>
                                        <p:tav tm="0" fmla="#ppt_y-sin(pi*$)/3">
                                          <p:val>
                                            <p:fltVal val="0.5"/>
                                          </p:val>
                                        </p:tav>
                                        <p:tav tm="100000">
                                          <p:val>
                                            <p:fltVal val="1"/>
                                          </p:val>
                                        </p:tav>
                                      </p:tavLst>
                                    </p:anim>
                                    <p:anim calcmode="lin" valueType="num">
                                      <p:cBhvr>
                                        <p:cTn id="90" dur="664" tmFilter="0, 0; 0.125,0.2665; 0.25,0.4; 0.375,0.465; 0.5,0.5;  0.625,0.535; 0.75,0.6; 0.875,0.7335; 1,1">
                                          <p:stCondLst>
                                            <p:cond delay="664"/>
                                          </p:stCondLst>
                                        </p:cTn>
                                        <p:tgtEl>
                                          <p:spTgt spid="19"/>
                                        </p:tgtEl>
                                        <p:attrNameLst>
                                          <p:attrName>ppt_y</p:attrName>
                                        </p:attrNameLst>
                                      </p:cBhvr>
                                      <p:tavLst>
                                        <p:tav tm="0" fmla="#ppt_y-sin(pi*$)/9">
                                          <p:val>
                                            <p:fltVal val="0"/>
                                          </p:val>
                                        </p:tav>
                                        <p:tav tm="100000">
                                          <p:val>
                                            <p:fltVal val="1"/>
                                          </p:val>
                                        </p:tav>
                                      </p:tavLst>
                                    </p:anim>
                                    <p:anim calcmode="lin" valueType="num">
                                      <p:cBhvr>
                                        <p:cTn id="91" dur="332" tmFilter="0, 0; 0.125,0.2665; 0.25,0.4; 0.375,0.465; 0.5,0.5;  0.625,0.535; 0.75,0.6; 0.875,0.7335; 1,1">
                                          <p:stCondLst>
                                            <p:cond delay="1324"/>
                                          </p:stCondLst>
                                        </p:cTn>
                                        <p:tgtEl>
                                          <p:spTgt spid="19"/>
                                        </p:tgtEl>
                                        <p:attrNameLst>
                                          <p:attrName>ppt_y</p:attrName>
                                        </p:attrNameLst>
                                      </p:cBhvr>
                                      <p:tavLst>
                                        <p:tav tm="0" fmla="#ppt_y-sin(pi*$)/27">
                                          <p:val>
                                            <p:fltVal val="0"/>
                                          </p:val>
                                        </p:tav>
                                        <p:tav tm="100000">
                                          <p:val>
                                            <p:fltVal val="1"/>
                                          </p:val>
                                        </p:tav>
                                      </p:tavLst>
                                    </p:anim>
                                    <p:anim calcmode="lin" valueType="num">
                                      <p:cBhvr>
                                        <p:cTn id="92" dur="164" tmFilter="0, 0; 0.125,0.2665; 0.25,0.4; 0.375,0.465; 0.5,0.5;  0.625,0.535; 0.75,0.6; 0.875,0.7335; 1,1">
                                          <p:stCondLst>
                                            <p:cond delay="1656"/>
                                          </p:stCondLst>
                                        </p:cTn>
                                        <p:tgtEl>
                                          <p:spTgt spid="19"/>
                                        </p:tgtEl>
                                        <p:attrNameLst>
                                          <p:attrName>ppt_y</p:attrName>
                                        </p:attrNameLst>
                                      </p:cBhvr>
                                      <p:tavLst>
                                        <p:tav tm="0" fmla="#ppt_y-sin(pi*$)/81">
                                          <p:val>
                                            <p:fltVal val="0"/>
                                          </p:val>
                                        </p:tav>
                                        <p:tav tm="100000">
                                          <p:val>
                                            <p:fltVal val="1"/>
                                          </p:val>
                                        </p:tav>
                                      </p:tavLst>
                                    </p:anim>
                                    <p:animScale>
                                      <p:cBhvr>
                                        <p:cTn id="93" dur="26">
                                          <p:stCondLst>
                                            <p:cond delay="650"/>
                                          </p:stCondLst>
                                        </p:cTn>
                                        <p:tgtEl>
                                          <p:spTgt spid="19"/>
                                        </p:tgtEl>
                                      </p:cBhvr>
                                      <p:to x="100000" y="60000"/>
                                    </p:animScale>
                                    <p:animScale>
                                      <p:cBhvr>
                                        <p:cTn id="94" dur="166" decel="50000">
                                          <p:stCondLst>
                                            <p:cond delay="676"/>
                                          </p:stCondLst>
                                        </p:cTn>
                                        <p:tgtEl>
                                          <p:spTgt spid="19"/>
                                        </p:tgtEl>
                                      </p:cBhvr>
                                      <p:to x="100000" y="100000"/>
                                    </p:animScale>
                                    <p:animScale>
                                      <p:cBhvr>
                                        <p:cTn id="95" dur="26">
                                          <p:stCondLst>
                                            <p:cond delay="1312"/>
                                          </p:stCondLst>
                                        </p:cTn>
                                        <p:tgtEl>
                                          <p:spTgt spid="19"/>
                                        </p:tgtEl>
                                      </p:cBhvr>
                                      <p:to x="100000" y="80000"/>
                                    </p:animScale>
                                    <p:animScale>
                                      <p:cBhvr>
                                        <p:cTn id="96" dur="166" decel="50000">
                                          <p:stCondLst>
                                            <p:cond delay="1338"/>
                                          </p:stCondLst>
                                        </p:cTn>
                                        <p:tgtEl>
                                          <p:spTgt spid="19"/>
                                        </p:tgtEl>
                                      </p:cBhvr>
                                      <p:to x="100000" y="100000"/>
                                    </p:animScale>
                                    <p:animScale>
                                      <p:cBhvr>
                                        <p:cTn id="97" dur="26">
                                          <p:stCondLst>
                                            <p:cond delay="1642"/>
                                          </p:stCondLst>
                                        </p:cTn>
                                        <p:tgtEl>
                                          <p:spTgt spid="19"/>
                                        </p:tgtEl>
                                      </p:cBhvr>
                                      <p:to x="100000" y="90000"/>
                                    </p:animScale>
                                    <p:animScale>
                                      <p:cBhvr>
                                        <p:cTn id="98" dur="166" decel="50000">
                                          <p:stCondLst>
                                            <p:cond delay="1668"/>
                                          </p:stCondLst>
                                        </p:cTn>
                                        <p:tgtEl>
                                          <p:spTgt spid="19"/>
                                        </p:tgtEl>
                                      </p:cBhvr>
                                      <p:to x="100000" y="100000"/>
                                    </p:animScale>
                                    <p:animScale>
                                      <p:cBhvr>
                                        <p:cTn id="99" dur="26">
                                          <p:stCondLst>
                                            <p:cond delay="1808"/>
                                          </p:stCondLst>
                                        </p:cTn>
                                        <p:tgtEl>
                                          <p:spTgt spid="19"/>
                                        </p:tgtEl>
                                      </p:cBhvr>
                                      <p:to x="100000" y="95000"/>
                                    </p:animScale>
                                    <p:animScale>
                                      <p:cBhvr>
                                        <p:cTn id="100" dur="166" decel="50000">
                                          <p:stCondLst>
                                            <p:cond delay="1834"/>
                                          </p:stCondLst>
                                        </p:cTn>
                                        <p:tgtEl>
                                          <p:spTgt spid="19"/>
                                        </p:tgtEl>
                                      </p:cBhvr>
                                      <p:to x="100000" y="100000"/>
                                    </p:animScale>
                                  </p:childTnLst>
                                </p:cTn>
                              </p:par>
                            </p:childTnLst>
                          </p:cTn>
                        </p:par>
                      </p:childTnLst>
                    </p:cTn>
                  </p:par>
                  <p:par>
                    <p:cTn id="101" fill="hold">
                      <p:stCondLst>
                        <p:cond delay="indefinite"/>
                      </p:stCondLst>
                      <p:childTnLst>
                        <p:par>
                          <p:cTn id="102" fill="hold">
                            <p:stCondLst>
                              <p:cond delay="0"/>
                            </p:stCondLst>
                            <p:childTnLst>
                              <p:par>
                                <p:cTn id="103" presetID="22" presetClass="entr" presetSubtype="4" fill="hold" grpId="0" nodeType="clickEffect">
                                  <p:stCondLst>
                                    <p:cond delay="0"/>
                                  </p:stCondLst>
                                  <p:childTnLst>
                                    <p:set>
                                      <p:cBhvr>
                                        <p:cTn id="104" dur="1" fill="hold">
                                          <p:stCondLst>
                                            <p:cond delay="0"/>
                                          </p:stCondLst>
                                        </p:cTn>
                                        <p:tgtEl>
                                          <p:spTgt spid="20"/>
                                        </p:tgtEl>
                                        <p:attrNameLst>
                                          <p:attrName>style.visibility</p:attrName>
                                        </p:attrNameLst>
                                      </p:cBhvr>
                                      <p:to>
                                        <p:strVal val="visible"/>
                                      </p:to>
                                    </p:set>
                                    <p:animEffect transition="in" filter="wipe(down)">
                                      <p:cBhvr>
                                        <p:cTn id="105" dur="500"/>
                                        <p:tgtEl>
                                          <p:spTgt spid="20"/>
                                        </p:tgtEl>
                                      </p:cBhvr>
                                    </p:animEffect>
                                  </p:childTnLst>
                                </p:cTn>
                              </p:par>
                              <p:par>
                                <p:cTn id="106" presetID="22" presetClass="entr" presetSubtype="4" fill="hold" grpId="0" nodeType="withEffect">
                                  <p:stCondLst>
                                    <p:cond delay="0"/>
                                  </p:stCondLst>
                                  <p:childTnLst>
                                    <p:set>
                                      <p:cBhvr>
                                        <p:cTn id="107" dur="1" fill="hold">
                                          <p:stCondLst>
                                            <p:cond delay="0"/>
                                          </p:stCondLst>
                                        </p:cTn>
                                        <p:tgtEl>
                                          <p:spTgt spid="21"/>
                                        </p:tgtEl>
                                        <p:attrNameLst>
                                          <p:attrName>style.visibility</p:attrName>
                                        </p:attrNameLst>
                                      </p:cBhvr>
                                      <p:to>
                                        <p:strVal val="visible"/>
                                      </p:to>
                                    </p:set>
                                    <p:animEffect transition="in" filter="wipe(down)">
                                      <p:cBhvr>
                                        <p:cTn id="108" dur="500"/>
                                        <p:tgtEl>
                                          <p:spTgt spid="21"/>
                                        </p:tgtEl>
                                      </p:cBhvr>
                                    </p:animEffect>
                                  </p:childTnLst>
                                </p:cTn>
                              </p:par>
                            </p:childTnLst>
                          </p:cTn>
                        </p:par>
                      </p:childTnLst>
                    </p:cTn>
                  </p:par>
                  <p:par>
                    <p:cTn id="109" fill="hold">
                      <p:stCondLst>
                        <p:cond delay="indefinite"/>
                      </p:stCondLst>
                      <p:childTnLst>
                        <p:par>
                          <p:cTn id="110" fill="hold">
                            <p:stCondLst>
                              <p:cond delay="0"/>
                            </p:stCondLst>
                            <p:childTnLst>
                              <p:par>
                                <p:cTn id="111" presetID="53" presetClass="entr" presetSubtype="16" fill="hold" grpId="0" nodeType="clickEffect">
                                  <p:stCondLst>
                                    <p:cond delay="0"/>
                                  </p:stCondLst>
                                  <p:childTnLst>
                                    <p:set>
                                      <p:cBhvr>
                                        <p:cTn id="112" dur="1" fill="hold">
                                          <p:stCondLst>
                                            <p:cond delay="0"/>
                                          </p:stCondLst>
                                        </p:cTn>
                                        <p:tgtEl>
                                          <p:spTgt spid="24"/>
                                        </p:tgtEl>
                                        <p:attrNameLst>
                                          <p:attrName>style.visibility</p:attrName>
                                        </p:attrNameLst>
                                      </p:cBhvr>
                                      <p:to>
                                        <p:strVal val="visible"/>
                                      </p:to>
                                    </p:set>
                                    <p:anim calcmode="lin" valueType="num">
                                      <p:cBhvr>
                                        <p:cTn id="113" dur="500" fill="hold"/>
                                        <p:tgtEl>
                                          <p:spTgt spid="24"/>
                                        </p:tgtEl>
                                        <p:attrNameLst>
                                          <p:attrName>ppt_w</p:attrName>
                                        </p:attrNameLst>
                                      </p:cBhvr>
                                      <p:tavLst>
                                        <p:tav tm="0">
                                          <p:val>
                                            <p:fltVal val="0"/>
                                          </p:val>
                                        </p:tav>
                                        <p:tav tm="100000">
                                          <p:val>
                                            <p:strVal val="#ppt_w"/>
                                          </p:val>
                                        </p:tav>
                                      </p:tavLst>
                                    </p:anim>
                                    <p:anim calcmode="lin" valueType="num">
                                      <p:cBhvr>
                                        <p:cTn id="114" dur="500" fill="hold"/>
                                        <p:tgtEl>
                                          <p:spTgt spid="24"/>
                                        </p:tgtEl>
                                        <p:attrNameLst>
                                          <p:attrName>ppt_h</p:attrName>
                                        </p:attrNameLst>
                                      </p:cBhvr>
                                      <p:tavLst>
                                        <p:tav tm="0">
                                          <p:val>
                                            <p:fltVal val="0"/>
                                          </p:val>
                                        </p:tav>
                                        <p:tav tm="100000">
                                          <p:val>
                                            <p:strVal val="#ppt_h"/>
                                          </p:val>
                                        </p:tav>
                                      </p:tavLst>
                                    </p:anim>
                                    <p:animEffect transition="in" filter="fade">
                                      <p:cBhvr>
                                        <p:cTn id="115" dur="500"/>
                                        <p:tgtEl>
                                          <p:spTgt spid="24"/>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25"/>
                                        </p:tgtEl>
                                        <p:attrNameLst>
                                          <p:attrName>style.visibility</p:attrName>
                                        </p:attrNameLst>
                                      </p:cBhvr>
                                      <p:to>
                                        <p:strVal val="visible"/>
                                      </p:to>
                                    </p:set>
                                    <p:anim calcmode="lin" valueType="num">
                                      <p:cBhvr>
                                        <p:cTn id="118" dur="500" fill="hold"/>
                                        <p:tgtEl>
                                          <p:spTgt spid="25"/>
                                        </p:tgtEl>
                                        <p:attrNameLst>
                                          <p:attrName>ppt_w</p:attrName>
                                        </p:attrNameLst>
                                      </p:cBhvr>
                                      <p:tavLst>
                                        <p:tav tm="0">
                                          <p:val>
                                            <p:fltVal val="0"/>
                                          </p:val>
                                        </p:tav>
                                        <p:tav tm="100000">
                                          <p:val>
                                            <p:strVal val="#ppt_w"/>
                                          </p:val>
                                        </p:tav>
                                      </p:tavLst>
                                    </p:anim>
                                    <p:anim calcmode="lin" valueType="num">
                                      <p:cBhvr>
                                        <p:cTn id="119" dur="500" fill="hold"/>
                                        <p:tgtEl>
                                          <p:spTgt spid="25"/>
                                        </p:tgtEl>
                                        <p:attrNameLst>
                                          <p:attrName>ppt_h</p:attrName>
                                        </p:attrNameLst>
                                      </p:cBhvr>
                                      <p:tavLst>
                                        <p:tav tm="0">
                                          <p:val>
                                            <p:fltVal val="0"/>
                                          </p:val>
                                        </p:tav>
                                        <p:tav tm="100000">
                                          <p:val>
                                            <p:strVal val="#ppt_h"/>
                                          </p:val>
                                        </p:tav>
                                      </p:tavLst>
                                    </p:anim>
                                    <p:animEffect transition="in" filter="fade">
                                      <p:cBhvr>
                                        <p:cTn id="120" dur="500"/>
                                        <p:tgtEl>
                                          <p:spTgt spid="25"/>
                                        </p:tgtEl>
                                      </p:cBhvr>
                                    </p:animEffect>
                                  </p:childTnLst>
                                </p:cTn>
                              </p:par>
                            </p:childTnLst>
                          </p:cTn>
                        </p:par>
                      </p:childTnLst>
                    </p:cTn>
                  </p:par>
                  <p:par>
                    <p:cTn id="121" fill="hold">
                      <p:stCondLst>
                        <p:cond delay="indefinite"/>
                      </p:stCondLst>
                      <p:childTnLst>
                        <p:par>
                          <p:cTn id="122" fill="hold">
                            <p:stCondLst>
                              <p:cond delay="0"/>
                            </p:stCondLst>
                            <p:childTnLst>
                              <p:par>
                                <p:cTn id="123" presetID="2" presetClass="entr" presetSubtype="8" fill="hold" grpId="0" nodeType="clickEffect">
                                  <p:stCondLst>
                                    <p:cond delay="0"/>
                                  </p:stCondLst>
                                  <p:childTnLst>
                                    <p:set>
                                      <p:cBhvr>
                                        <p:cTn id="124" dur="1" fill="hold">
                                          <p:stCondLst>
                                            <p:cond delay="0"/>
                                          </p:stCondLst>
                                        </p:cTn>
                                        <p:tgtEl>
                                          <p:spTgt spid="27"/>
                                        </p:tgtEl>
                                        <p:attrNameLst>
                                          <p:attrName>style.visibility</p:attrName>
                                        </p:attrNameLst>
                                      </p:cBhvr>
                                      <p:to>
                                        <p:strVal val="visible"/>
                                      </p:to>
                                    </p:set>
                                    <p:anim calcmode="lin" valueType="num">
                                      <p:cBhvr additive="base">
                                        <p:cTn id="125" dur="500" fill="hold"/>
                                        <p:tgtEl>
                                          <p:spTgt spid="27"/>
                                        </p:tgtEl>
                                        <p:attrNameLst>
                                          <p:attrName>ppt_x</p:attrName>
                                        </p:attrNameLst>
                                      </p:cBhvr>
                                      <p:tavLst>
                                        <p:tav tm="0">
                                          <p:val>
                                            <p:strVal val="0-#ppt_w/2"/>
                                          </p:val>
                                        </p:tav>
                                        <p:tav tm="100000">
                                          <p:val>
                                            <p:strVal val="#ppt_x"/>
                                          </p:val>
                                        </p:tav>
                                      </p:tavLst>
                                    </p:anim>
                                    <p:anim calcmode="lin" valueType="num">
                                      <p:cBhvr additive="base">
                                        <p:cTn id="126" dur="500" fill="hold"/>
                                        <p:tgtEl>
                                          <p:spTgt spid="27"/>
                                        </p:tgtEl>
                                        <p:attrNameLst>
                                          <p:attrName>ppt_y</p:attrName>
                                        </p:attrNameLst>
                                      </p:cBhvr>
                                      <p:tavLst>
                                        <p:tav tm="0">
                                          <p:val>
                                            <p:strVal val="#ppt_y"/>
                                          </p:val>
                                        </p:tav>
                                        <p:tav tm="100000">
                                          <p:val>
                                            <p:strVal val="#ppt_y"/>
                                          </p:val>
                                        </p:tav>
                                      </p:tavLst>
                                    </p:anim>
                                  </p:childTnLst>
                                </p:cTn>
                              </p:par>
                              <p:par>
                                <p:cTn id="127" presetID="2" presetClass="entr" presetSubtype="8" fill="hold" grpId="0" nodeType="withEffect">
                                  <p:stCondLst>
                                    <p:cond delay="0"/>
                                  </p:stCondLst>
                                  <p:childTnLst>
                                    <p:set>
                                      <p:cBhvr>
                                        <p:cTn id="128" dur="1" fill="hold">
                                          <p:stCondLst>
                                            <p:cond delay="0"/>
                                          </p:stCondLst>
                                        </p:cTn>
                                        <p:tgtEl>
                                          <p:spTgt spid="26"/>
                                        </p:tgtEl>
                                        <p:attrNameLst>
                                          <p:attrName>style.visibility</p:attrName>
                                        </p:attrNameLst>
                                      </p:cBhvr>
                                      <p:to>
                                        <p:strVal val="visible"/>
                                      </p:to>
                                    </p:set>
                                    <p:anim calcmode="lin" valueType="num">
                                      <p:cBhvr additive="base">
                                        <p:cTn id="129" dur="500" fill="hold"/>
                                        <p:tgtEl>
                                          <p:spTgt spid="26"/>
                                        </p:tgtEl>
                                        <p:attrNameLst>
                                          <p:attrName>ppt_x</p:attrName>
                                        </p:attrNameLst>
                                      </p:cBhvr>
                                      <p:tavLst>
                                        <p:tav tm="0">
                                          <p:val>
                                            <p:strVal val="0-#ppt_w/2"/>
                                          </p:val>
                                        </p:tav>
                                        <p:tav tm="100000">
                                          <p:val>
                                            <p:strVal val="#ppt_x"/>
                                          </p:val>
                                        </p:tav>
                                      </p:tavLst>
                                    </p:anim>
                                    <p:anim calcmode="lin" valueType="num">
                                      <p:cBhvr additive="base">
                                        <p:cTn id="130" dur="500" fill="hold"/>
                                        <p:tgtEl>
                                          <p:spTgt spid="26"/>
                                        </p:tgtEl>
                                        <p:attrNameLst>
                                          <p:attrName>ppt_y</p:attrName>
                                        </p:attrNameLst>
                                      </p:cBhvr>
                                      <p:tavLst>
                                        <p:tav tm="0">
                                          <p:val>
                                            <p:strVal val="#ppt_y"/>
                                          </p:val>
                                        </p:tav>
                                        <p:tav tm="100000">
                                          <p:val>
                                            <p:strVal val="#ppt_y"/>
                                          </p:val>
                                        </p:tav>
                                      </p:tavLst>
                                    </p:anim>
                                  </p:childTnLst>
                                </p:cTn>
                              </p:par>
                            </p:childTnLst>
                          </p:cTn>
                        </p:par>
                      </p:childTnLst>
                    </p:cTn>
                  </p:par>
                  <p:par>
                    <p:cTn id="131" fill="hold">
                      <p:stCondLst>
                        <p:cond delay="indefinite"/>
                      </p:stCondLst>
                      <p:childTnLst>
                        <p:par>
                          <p:cTn id="132" fill="hold">
                            <p:stCondLst>
                              <p:cond delay="0"/>
                            </p:stCondLst>
                            <p:childTnLst>
                              <p:par>
                                <p:cTn id="133" presetID="2" presetClass="entr" presetSubtype="2" fill="hold" grpId="0" nodeType="clickEffect">
                                  <p:stCondLst>
                                    <p:cond delay="0"/>
                                  </p:stCondLst>
                                  <p:childTnLst>
                                    <p:set>
                                      <p:cBhvr>
                                        <p:cTn id="134" dur="1" fill="hold">
                                          <p:stCondLst>
                                            <p:cond delay="0"/>
                                          </p:stCondLst>
                                        </p:cTn>
                                        <p:tgtEl>
                                          <p:spTgt spid="28"/>
                                        </p:tgtEl>
                                        <p:attrNameLst>
                                          <p:attrName>style.visibility</p:attrName>
                                        </p:attrNameLst>
                                      </p:cBhvr>
                                      <p:to>
                                        <p:strVal val="visible"/>
                                      </p:to>
                                    </p:set>
                                    <p:anim calcmode="lin" valueType="num">
                                      <p:cBhvr additive="base">
                                        <p:cTn id="135" dur="500" fill="hold"/>
                                        <p:tgtEl>
                                          <p:spTgt spid="28"/>
                                        </p:tgtEl>
                                        <p:attrNameLst>
                                          <p:attrName>ppt_x</p:attrName>
                                        </p:attrNameLst>
                                      </p:cBhvr>
                                      <p:tavLst>
                                        <p:tav tm="0">
                                          <p:val>
                                            <p:strVal val="1+#ppt_w/2"/>
                                          </p:val>
                                        </p:tav>
                                        <p:tav tm="100000">
                                          <p:val>
                                            <p:strVal val="#ppt_x"/>
                                          </p:val>
                                        </p:tav>
                                      </p:tavLst>
                                    </p:anim>
                                    <p:anim calcmode="lin" valueType="num">
                                      <p:cBhvr additive="base">
                                        <p:cTn id="136" dur="500" fill="hold"/>
                                        <p:tgtEl>
                                          <p:spTgt spid="28"/>
                                        </p:tgtEl>
                                        <p:attrNameLst>
                                          <p:attrName>ppt_y</p:attrName>
                                        </p:attrNameLst>
                                      </p:cBhvr>
                                      <p:tavLst>
                                        <p:tav tm="0">
                                          <p:val>
                                            <p:strVal val="#ppt_y"/>
                                          </p:val>
                                        </p:tav>
                                        <p:tav tm="100000">
                                          <p:val>
                                            <p:strVal val="#ppt_y"/>
                                          </p:val>
                                        </p:tav>
                                      </p:tavLst>
                                    </p:anim>
                                  </p:childTnLst>
                                </p:cTn>
                              </p:par>
                              <p:par>
                                <p:cTn id="137" presetID="2" presetClass="entr" presetSubtype="2" fill="hold" grpId="0" nodeType="withEffect">
                                  <p:stCondLst>
                                    <p:cond delay="0"/>
                                  </p:stCondLst>
                                  <p:childTnLst>
                                    <p:set>
                                      <p:cBhvr>
                                        <p:cTn id="138" dur="1" fill="hold">
                                          <p:stCondLst>
                                            <p:cond delay="0"/>
                                          </p:stCondLst>
                                        </p:cTn>
                                        <p:tgtEl>
                                          <p:spTgt spid="29"/>
                                        </p:tgtEl>
                                        <p:attrNameLst>
                                          <p:attrName>style.visibility</p:attrName>
                                        </p:attrNameLst>
                                      </p:cBhvr>
                                      <p:to>
                                        <p:strVal val="visible"/>
                                      </p:to>
                                    </p:set>
                                    <p:anim calcmode="lin" valueType="num">
                                      <p:cBhvr additive="base">
                                        <p:cTn id="139" dur="500" fill="hold"/>
                                        <p:tgtEl>
                                          <p:spTgt spid="29"/>
                                        </p:tgtEl>
                                        <p:attrNameLst>
                                          <p:attrName>ppt_x</p:attrName>
                                        </p:attrNameLst>
                                      </p:cBhvr>
                                      <p:tavLst>
                                        <p:tav tm="0">
                                          <p:val>
                                            <p:strVal val="1+#ppt_w/2"/>
                                          </p:val>
                                        </p:tav>
                                        <p:tav tm="100000">
                                          <p:val>
                                            <p:strVal val="#ppt_x"/>
                                          </p:val>
                                        </p:tav>
                                      </p:tavLst>
                                    </p:anim>
                                    <p:anim calcmode="lin" valueType="num">
                                      <p:cBhvr additive="base">
                                        <p:cTn id="140"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4" grpId="0"/>
      <p:bldP spid="25" grpId="0"/>
      <p:bldP spid="26" grpId="0"/>
      <p:bldP spid="27" grpId="0"/>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common units</a:t>
            </a:r>
            <a:endParaRPr lang="en-US" dirty="0"/>
          </a:p>
        </p:txBody>
      </p:sp>
      <p:sp>
        <p:nvSpPr>
          <p:cNvPr id="3" name="Content Placeholder 2"/>
          <p:cNvSpPr>
            <a:spLocks noGrp="1"/>
          </p:cNvSpPr>
          <p:nvPr>
            <p:ph idx="1"/>
          </p:nvPr>
        </p:nvSpPr>
        <p:spPr>
          <a:xfrm>
            <a:off x="680321" y="2065940"/>
            <a:ext cx="2796656" cy="3599316"/>
          </a:xfrm>
        </p:spPr>
        <p:txBody>
          <a:bodyPr/>
          <a:lstStyle/>
          <a:p>
            <a:r>
              <a:rPr lang="en-US" dirty="0" smtClean="0"/>
              <a:t>These units are commonly used in science, although they are not officially “SI Units”.</a:t>
            </a:r>
            <a:endParaRPr lang="en-US" dirty="0"/>
          </a:p>
        </p:txBody>
      </p:sp>
      <p:sp>
        <p:nvSpPr>
          <p:cNvPr id="4" name="Rectangle 3"/>
          <p:cNvSpPr/>
          <p:nvPr/>
        </p:nvSpPr>
        <p:spPr>
          <a:xfrm>
            <a:off x="3476977" y="1625601"/>
            <a:ext cx="8150579" cy="475262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Group 550"/>
          <p:cNvGraphicFramePr>
            <a:graphicFrameLocks/>
          </p:cNvGraphicFramePr>
          <p:nvPr>
            <p:extLst>
              <p:ext uri="{D42A27DB-BD31-4B8C-83A1-F6EECF244321}">
                <p14:modId xmlns:p14="http://schemas.microsoft.com/office/powerpoint/2010/main" val="3803218327"/>
              </p:ext>
            </p:extLst>
          </p:nvPr>
        </p:nvGraphicFramePr>
        <p:xfrm>
          <a:off x="3471333" y="1625601"/>
          <a:ext cx="8122356" cy="4662310"/>
        </p:xfrm>
        <a:graphic>
          <a:graphicData uri="http://schemas.openxmlformats.org/drawingml/2006/table">
            <a:tbl>
              <a:tblPr/>
              <a:tblGrid>
                <a:gridCol w="2289114"/>
                <a:gridCol w="960456"/>
                <a:gridCol w="1701558"/>
                <a:gridCol w="3171228"/>
              </a:tblGrid>
              <a:tr h="636336">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0000"/>
                          </a:solidFill>
                          <a:effectLst/>
                          <a:latin typeface="Arial" charset="0"/>
                          <a:cs typeface="Arial" charset="0"/>
                        </a:rPr>
                        <a:t>Name</a:t>
                      </a:r>
                      <a:endParaRPr kumimoji="0" lang="en-US" sz="1600" b="0" i="0" u="none" strike="noStrike" cap="none" normalizeH="0" baseline="0" dirty="0" smtClean="0">
                        <a:ln>
                          <a:noFill/>
                        </a:ln>
                        <a:solidFill>
                          <a:srgbClr val="FF0000"/>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0000"/>
                          </a:solidFill>
                          <a:effectLst/>
                          <a:latin typeface="Arial" charset="0"/>
                          <a:cs typeface="Arial" charset="0"/>
                        </a:rPr>
                        <a:t>Symbol</a:t>
                      </a:r>
                      <a:endParaRPr kumimoji="0" lang="en-US" sz="1600" b="0" i="0" u="none" strike="noStrike" cap="none" normalizeH="0" baseline="0" smtClean="0">
                        <a:ln>
                          <a:noFill/>
                        </a:ln>
                        <a:solidFill>
                          <a:srgbClr val="FF0000"/>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rgbClr val="FF0000"/>
                          </a:solidFill>
                          <a:effectLst/>
                          <a:latin typeface="Arial" charset="0"/>
                          <a:cs typeface="Arial" charset="0"/>
                        </a:rPr>
                        <a:t>Measurement</a:t>
                      </a:r>
                      <a:endParaRPr kumimoji="0" lang="en-US" sz="1600" b="0" i="0" u="none" strike="noStrike" cap="none" normalizeH="0" baseline="0" dirty="0" smtClean="0">
                        <a:ln>
                          <a:noFill/>
                        </a:ln>
                        <a:solidFill>
                          <a:srgbClr val="FF0000"/>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rgbClr val="FF0000"/>
                          </a:solidFill>
                          <a:effectLst/>
                          <a:latin typeface="Arial" charset="0"/>
                          <a:cs typeface="Arial" charset="0"/>
                        </a:rPr>
                        <a:t>Conversion to Base SI Units</a:t>
                      </a:r>
                      <a:endParaRPr kumimoji="0" lang="en-US" sz="1600" b="0" i="0" u="none" strike="noStrike" cap="none" normalizeH="0" baseline="0" smtClean="0">
                        <a:ln>
                          <a:noFill/>
                        </a:ln>
                        <a:solidFill>
                          <a:srgbClr val="FF0000"/>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3132">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chemeClr val="bg1"/>
                          </a:solidFill>
                          <a:effectLst/>
                          <a:latin typeface="Arial" charset="0"/>
                          <a:cs typeface="Arial" charset="0"/>
                        </a:rPr>
                        <a:t>litre</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l</a:t>
                      </a:r>
                      <a:endParaRPr kumimoji="0" lang="en-US" sz="1600" b="0" i="0" u="none" strike="noStrike" cap="none" normalizeH="0" baseline="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volume</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1 litre = 1x10</a:t>
                      </a:r>
                      <a:r>
                        <a:rPr kumimoji="0" lang="en-US" sz="1600" b="0" i="0" u="none" strike="noStrike" cap="none" normalizeH="0" baseline="30000" smtClean="0">
                          <a:ln>
                            <a:noFill/>
                          </a:ln>
                          <a:solidFill>
                            <a:schemeClr val="bg1"/>
                          </a:solidFill>
                          <a:effectLst/>
                          <a:latin typeface="Arial" charset="0"/>
                          <a:cs typeface="Arial" charset="0"/>
                        </a:rPr>
                        <a:t>-3</a:t>
                      </a:r>
                      <a:r>
                        <a:rPr kumimoji="0" lang="en-US" sz="1600" b="0" i="0" u="none" strike="noStrike" cap="none" normalizeH="0" baseline="0" smtClean="0">
                          <a:ln>
                            <a:noFill/>
                          </a:ln>
                          <a:solidFill>
                            <a:schemeClr val="bg1"/>
                          </a:solidFill>
                          <a:effectLst/>
                          <a:latin typeface="Arial" charset="0"/>
                          <a:cs typeface="Arial" charset="0"/>
                        </a:rPr>
                        <a:t> m</a:t>
                      </a:r>
                      <a:r>
                        <a:rPr kumimoji="0" lang="en-US" sz="1600" b="0" i="0" u="none" strike="noStrike" cap="none" normalizeH="0" baseline="30000" smtClean="0">
                          <a:ln>
                            <a:noFill/>
                          </a:ln>
                          <a:solidFill>
                            <a:schemeClr val="bg1"/>
                          </a:solidFill>
                          <a:effectLst/>
                          <a:latin typeface="Arial" charset="0"/>
                          <a:cs typeface="Arial" charset="0"/>
                        </a:rPr>
                        <a:t>3</a:t>
                      </a:r>
                      <a:endParaRPr kumimoji="0" lang="en-US" sz="1600" b="0" i="0" u="none" strike="noStrike" cap="none" normalizeH="0" baseline="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3132">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minute</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min</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time</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1 min = 60 s</a:t>
                      </a:r>
                      <a:endParaRPr kumimoji="0" lang="en-US" sz="1600" b="0" i="0" u="none" strike="noStrike" cap="none" normalizeH="0" baseline="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3132">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hour</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chemeClr val="bg1"/>
                          </a:solidFill>
                          <a:effectLst/>
                          <a:latin typeface="Arial" charset="0"/>
                          <a:cs typeface="Arial" charset="0"/>
                        </a:rPr>
                        <a:t>hr</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time</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1 hour = 3600 s</a:t>
                      </a:r>
                      <a:endParaRPr kumimoji="0" lang="en-US" sz="1600" b="0" i="0" u="none" strike="noStrike" cap="none" normalizeH="0" baseline="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4510">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day</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day</a:t>
                      </a:r>
                      <a:endParaRPr kumimoji="0" lang="en-US" sz="1600" b="0" i="0" u="none" strike="noStrike" cap="none" normalizeH="0" baseline="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time</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1 day = 86400 s</a:t>
                      </a:r>
                      <a:endParaRPr kumimoji="0" lang="en-US" sz="1600" b="0" i="0" u="none" strike="noStrike" cap="none" normalizeH="0" baseline="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3132">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year</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yr</a:t>
                      </a:r>
                      <a:endParaRPr kumimoji="0" lang="en-US" sz="1600" b="0" i="0" u="none" strike="noStrike" cap="none" normalizeH="0" baseline="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time</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1 </a:t>
                      </a:r>
                      <a:r>
                        <a:rPr kumimoji="0" lang="en-US" sz="1600" b="0" i="0" u="none" strike="noStrike" cap="none" normalizeH="0" baseline="0" dirty="0" err="1" smtClean="0">
                          <a:ln>
                            <a:noFill/>
                          </a:ln>
                          <a:solidFill>
                            <a:schemeClr val="bg1"/>
                          </a:solidFill>
                          <a:effectLst/>
                          <a:latin typeface="Arial" charset="0"/>
                          <a:cs typeface="Arial" charset="0"/>
                        </a:rPr>
                        <a:t>yr</a:t>
                      </a:r>
                      <a:r>
                        <a:rPr kumimoji="0" lang="en-US" sz="1600" b="0" i="0" u="none" strike="noStrike" cap="none" normalizeH="0" baseline="0" dirty="0" smtClean="0">
                          <a:ln>
                            <a:noFill/>
                          </a:ln>
                          <a:solidFill>
                            <a:schemeClr val="bg1"/>
                          </a:solidFill>
                          <a:effectLst/>
                          <a:latin typeface="Arial" charset="0"/>
                          <a:cs typeface="Arial" charset="0"/>
                        </a:rPr>
                        <a:t> = 3.1536x10</a:t>
                      </a:r>
                      <a:r>
                        <a:rPr kumimoji="0" lang="en-US" sz="1600" b="0" i="0" u="none" strike="noStrike" cap="none" normalizeH="0" baseline="30000" dirty="0" smtClean="0">
                          <a:ln>
                            <a:noFill/>
                          </a:ln>
                          <a:solidFill>
                            <a:schemeClr val="bg1"/>
                          </a:solidFill>
                          <a:effectLst/>
                          <a:latin typeface="Arial" charset="0"/>
                          <a:cs typeface="Arial" charset="0"/>
                        </a:rPr>
                        <a:t>7</a:t>
                      </a:r>
                      <a:r>
                        <a:rPr kumimoji="0" lang="en-US" sz="1600" b="0" i="0" u="none" strike="noStrike" cap="none" normalizeH="0" baseline="0" dirty="0" smtClean="0">
                          <a:ln>
                            <a:noFill/>
                          </a:ln>
                          <a:solidFill>
                            <a:schemeClr val="bg1"/>
                          </a:solidFill>
                          <a:effectLst/>
                          <a:latin typeface="Arial" charset="0"/>
                          <a:cs typeface="Arial" charset="0"/>
                        </a:rPr>
                        <a:t> s</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3132">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kilowatt-hour</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kWh</a:t>
                      </a:r>
                      <a:endParaRPr kumimoji="0" lang="en-US" sz="1600" b="0" i="0" u="none" strike="noStrike" cap="none" normalizeH="0" baseline="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energy</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1 kWh = 3.6x10</a:t>
                      </a:r>
                      <a:r>
                        <a:rPr kumimoji="0" lang="en-US" sz="1600" b="0" i="0" u="none" strike="noStrike" cap="none" normalizeH="0" baseline="30000" dirty="0" smtClean="0">
                          <a:ln>
                            <a:noFill/>
                          </a:ln>
                          <a:solidFill>
                            <a:schemeClr val="bg1"/>
                          </a:solidFill>
                          <a:effectLst/>
                          <a:latin typeface="Arial" charset="0"/>
                          <a:cs typeface="Arial" charset="0"/>
                        </a:rPr>
                        <a:t>6</a:t>
                      </a:r>
                      <a:r>
                        <a:rPr kumimoji="0" lang="en-US" sz="1600" b="0" i="0" u="none" strike="noStrike" cap="none" normalizeH="0" baseline="0" dirty="0" smtClean="0">
                          <a:ln>
                            <a:noFill/>
                          </a:ln>
                          <a:solidFill>
                            <a:schemeClr val="bg1"/>
                          </a:solidFill>
                          <a:effectLst/>
                          <a:latin typeface="Arial" charset="0"/>
                          <a:cs typeface="Arial" charset="0"/>
                        </a:rPr>
                        <a:t> J</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36336">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chemeClr val="bg1"/>
                          </a:solidFill>
                          <a:effectLst/>
                          <a:latin typeface="Arial" charset="0"/>
                          <a:cs typeface="Arial" charset="0"/>
                        </a:rPr>
                        <a:t>ElectronVolt</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eV</a:t>
                      </a:r>
                      <a:endParaRPr kumimoji="0" lang="en-US" sz="1600" b="0" i="0" u="none" strike="noStrike" cap="none" normalizeH="0" baseline="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energy</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1 </a:t>
                      </a:r>
                      <a:r>
                        <a:rPr kumimoji="0" lang="en-US" sz="1600" b="0" i="0" u="none" strike="noStrike" cap="none" normalizeH="0" baseline="0" dirty="0" err="1" smtClean="0">
                          <a:ln>
                            <a:noFill/>
                          </a:ln>
                          <a:solidFill>
                            <a:schemeClr val="bg1"/>
                          </a:solidFill>
                          <a:effectLst/>
                          <a:latin typeface="Arial" charset="0"/>
                          <a:cs typeface="Arial" charset="0"/>
                        </a:rPr>
                        <a:t>eV</a:t>
                      </a:r>
                      <a:r>
                        <a:rPr kumimoji="0" lang="en-US" sz="1600" b="0" i="0" u="none" strike="noStrike" cap="none" normalizeH="0" baseline="0" dirty="0" smtClean="0">
                          <a:ln>
                            <a:noFill/>
                          </a:ln>
                          <a:solidFill>
                            <a:schemeClr val="bg1"/>
                          </a:solidFill>
                          <a:effectLst/>
                          <a:latin typeface="Arial" charset="0"/>
                          <a:cs typeface="Arial" charset="0"/>
                        </a:rPr>
                        <a:t> = 1.602176487x10</a:t>
                      </a:r>
                      <a:r>
                        <a:rPr kumimoji="0" lang="en-US" sz="1600" b="0" i="0" u="none" strike="noStrike" cap="none" normalizeH="0" baseline="30000" dirty="0" smtClean="0">
                          <a:ln>
                            <a:noFill/>
                          </a:ln>
                          <a:solidFill>
                            <a:schemeClr val="bg1"/>
                          </a:solidFill>
                          <a:effectLst/>
                          <a:latin typeface="Arial" charset="0"/>
                          <a:cs typeface="Arial" charset="0"/>
                        </a:rPr>
                        <a:t>-19</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3132">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degrees Celsius</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ºC</a:t>
                      </a:r>
                      <a:endParaRPr kumimoji="0" lang="en-US" sz="1600" b="0" i="0" u="none" strike="noStrike" cap="none" normalizeH="0" baseline="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temperature</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0ºC = 273K</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636336">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unified atomic mass unit</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bg1"/>
                          </a:solidFill>
                          <a:effectLst/>
                          <a:latin typeface="Arial" charset="0"/>
                          <a:cs typeface="Arial" charset="0"/>
                        </a:rPr>
                        <a:t>u</a:t>
                      </a:r>
                      <a:endParaRPr kumimoji="0" lang="en-US" sz="1600" b="0" i="0" u="none" strike="noStrike" cap="none" normalizeH="0" baseline="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mass (of nucleon)</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Arial" charset="0"/>
                          <a:cs typeface="Arial" charset="0"/>
                        </a:rPr>
                        <a:t>1 u =1.660538782x10</a:t>
                      </a:r>
                      <a:r>
                        <a:rPr kumimoji="0" lang="en-US" sz="1600" b="0" i="0" u="none" strike="noStrike" cap="none" normalizeH="0" baseline="30000" dirty="0" smtClean="0">
                          <a:ln>
                            <a:noFill/>
                          </a:ln>
                          <a:solidFill>
                            <a:schemeClr val="bg1"/>
                          </a:solidFill>
                          <a:effectLst/>
                          <a:latin typeface="Arial" charset="0"/>
                          <a:cs typeface="Arial" charset="0"/>
                        </a:rPr>
                        <a:t>-27</a:t>
                      </a:r>
                      <a:r>
                        <a:rPr kumimoji="0" lang="en-US" sz="1600" b="0" i="0" u="none" strike="noStrike" cap="none" normalizeH="0" baseline="0" dirty="0" smtClean="0">
                          <a:ln>
                            <a:noFill/>
                          </a:ln>
                          <a:solidFill>
                            <a:schemeClr val="bg1"/>
                          </a:solidFill>
                          <a:effectLst/>
                          <a:latin typeface="Arial" charset="0"/>
                          <a:cs typeface="Arial" charset="0"/>
                        </a:rPr>
                        <a:t> kg</a:t>
                      </a:r>
                      <a:endParaRPr kumimoji="0" lang="en-US" sz="1600" b="0" i="0" u="none" strike="noStrike" cap="none" normalizeH="0" baseline="0" dirty="0" smtClean="0">
                        <a:ln>
                          <a:noFill/>
                        </a:ln>
                        <a:solidFill>
                          <a:schemeClr val="bg1"/>
                        </a:solidFill>
                        <a:effectLst/>
                        <a:latin typeface="Arial" charset="0"/>
                      </a:endParaRPr>
                    </a:p>
                  </a:txBody>
                  <a:tcPr marT="45723" marB="45723"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837712435"/>
      </p:ext>
    </p:extLst>
  </p:cSld>
  <p:clrMapOvr>
    <a:masterClrMapping/>
  </p:clrMapOvr>
  <p:timing>
    <p:tnLst>
      <p:par>
        <p:cTn id="1" dur="indefinite" restart="never" nodeType="tmRoot"/>
      </p:par>
    </p:tnLst>
  </p:timing>
</p:sld>
</file>

<file path=ppt/theme/theme1.xml><?xml version="1.0" encoding="utf-8"?>
<a:theme xmlns:a="http://schemas.openxmlformats.org/drawingml/2006/main" name="Berlin">
  <a:themeElements>
    <a:clrScheme name="Berlin">
      <a:dk1>
        <a:sysClr val="windowText" lastClr="000000"/>
      </a:dk1>
      <a:lt1>
        <a:sysClr val="window" lastClr="FFFFFF"/>
      </a:lt1>
      <a:dk2>
        <a:srgbClr val="9D360E"/>
      </a:dk2>
      <a:lt2>
        <a:srgbClr val="E7E6E6"/>
      </a:lt2>
      <a:accent1>
        <a:srgbClr val="F09415"/>
      </a:accent1>
      <a:accent2>
        <a:srgbClr val="C1B56B"/>
      </a:accent2>
      <a:accent3>
        <a:srgbClr val="4BAF73"/>
      </a:accent3>
      <a:accent4>
        <a:srgbClr val="5AA6C0"/>
      </a:accent4>
      <a:accent5>
        <a:srgbClr val="D17DF9"/>
      </a:accent5>
      <a:accent6>
        <a:srgbClr val="FA7E5C"/>
      </a:accent6>
      <a:hlink>
        <a:srgbClr val="FFAE3E"/>
      </a:hlink>
      <a:folHlink>
        <a:srgbClr val="FCC77E"/>
      </a:folHlink>
    </a:clrScheme>
    <a:fontScheme name="Berlin">
      <a:majorFont>
        <a:latin typeface="Trebuchet MS"/>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rebuchet MS"/>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erlin">
      <a:fillStyleLst>
        <a:solidFill>
          <a:schemeClr val="phClr"/>
        </a:solidFill>
        <a:gradFill rotWithShape="1">
          <a:gsLst>
            <a:gs pos="0">
              <a:schemeClr val="phClr">
                <a:tint val="60000"/>
                <a:satMod val="100000"/>
                <a:lumMod val="110000"/>
              </a:schemeClr>
            </a:gs>
            <a:gs pos="100000">
              <a:schemeClr val="phClr">
                <a:tint val="70000"/>
                <a:satMod val="100000"/>
                <a:lumMod val="100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6000"/>
                <a:shade val="100000"/>
                <a:hueMod val="270000"/>
                <a:satMod val="200000"/>
                <a:lumMod val="128000"/>
              </a:schemeClr>
            </a:gs>
            <a:gs pos="50000">
              <a:schemeClr val="phClr">
                <a:shade val="100000"/>
                <a:hueMod val="100000"/>
                <a:satMod val="110000"/>
                <a:lumMod val="130000"/>
              </a:schemeClr>
            </a:gs>
            <a:gs pos="100000">
              <a:schemeClr val="phClr">
                <a:shade val="78000"/>
                <a:hueMod val="44000"/>
                <a:satMod val="200000"/>
                <a:lumMod val="69000"/>
              </a:schemeClr>
            </a:gs>
          </a:gsLst>
          <a:lin ang="2520000" scaled="0"/>
        </a:gradFill>
      </a:bgFillStyleLst>
    </a:fmtScheme>
  </a:themeElements>
  <a:objectDefaults/>
  <a:extraClrSchemeLst/>
  <a:extLst>
    <a:ext uri="{05A4C25C-085E-4340-85A3-A5531E510DB2}">
      <thm15:themeFamily xmlns:thm15="http://schemas.microsoft.com/office/thememl/2012/main" xmlns="" name="Berlin" id="{7B5DBA9E-B069-418E-9360-A61BDD0615A4}" vid="{C0CBE056-4EF4-4D92-969E-947779DA7AAA}"/>
    </a:ext>
  </a:extLst>
</a:theme>
</file>

<file path=docProps/app.xml><?xml version="1.0" encoding="utf-8"?>
<Properties xmlns="http://schemas.openxmlformats.org/officeDocument/2006/extended-properties" xmlns:vt="http://schemas.openxmlformats.org/officeDocument/2006/docPropsVTypes">
  <Template>Berlin</Template>
  <TotalTime>761</TotalTime>
  <Words>748</Words>
  <Application>Microsoft Office PowerPoint</Application>
  <PresentationFormat>Custom</PresentationFormat>
  <Paragraphs>186</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Berlin</vt:lpstr>
      <vt:lpstr>IB Physics: Chapter 1</vt:lpstr>
      <vt:lpstr>PowerPoint Presentation</vt:lpstr>
      <vt:lpstr>Metric mishap caused loss of NASA orbiter </vt:lpstr>
      <vt:lpstr>SI Units Background</vt:lpstr>
      <vt:lpstr>SI Base Units</vt:lpstr>
      <vt:lpstr>Other Measurements?</vt:lpstr>
      <vt:lpstr>Derived Units</vt:lpstr>
      <vt:lpstr>Derived Units</vt:lpstr>
      <vt:lpstr>Other common units</vt:lpstr>
      <vt:lpstr>Prefixes</vt:lpstr>
      <vt:lpstr>Prefixes</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IB Physics: Chapter 1</dc:title>
  <dc:creator>Aquila</dc:creator>
  <cp:lastModifiedBy>Windows User</cp:lastModifiedBy>
  <cp:revision>50</cp:revision>
  <dcterms:created xsi:type="dcterms:W3CDTF">2015-06-23T04:02:58Z</dcterms:created>
  <dcterms:modified xsi:type="dcterms:W3CDTF">2016-09-29T20:39:24Z</dcterms:modified>
</cp:coreProperties>
</file>